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p:regular r:id="rId22"/>
      <p:bold r:id="rId23"/>
      <p:italic r:id="rId24"/>
      <p:boldItalic r:id="rId25"/>
    </p:embeddedFont>
    <p:embeddedFont>
      <p:font typeface="Fira Sans Extra Condensed Medium"/>
      <p:regular r:id="rId26"/>
      <p:bold r:id="rId27"/>
      <p:italic r:id="rId28"/>
      <p:boldItalic r:id="rId29"/>
    </p:embeddedFont>
    <p:embeddedFont>
      <p:font typeface="Fira Sans Medium"/>
      <p:regular r:id="rId30"/>
      <p:bold r:id="rId31"/>
      <p:italic r:id="rId32"/>
      <p:boldItalic r:id="rId33"/>
    </p:embeddedFont>
    <p:embeddedFont>
      <p:font typeface="Fira Sans Extra Condensed"/>
      <p:regular r:id="rId34"/>
      <p:bold r:id="rId35"/>
      <p:italic r:id="rId36"/>
      <p:boldItalic r:id="rId37"/>
    </p:embeddedFont>
    <p:embeddedFont>
      <p:font typeface="Fira Sans Extra Condensed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SemiBold-italic.fntdata"/><Relationship Id="rId20" Type="http://schemas.openxmlformats.org/officeDocument/2006/relationships/slide" Target="slides/slide16.xml"/><Relationship Id="rId41" Type="http://schemas.openxmlformats.org/officeDocument/2006/relationships/font" Target="fonts/FiraSansExtraCondensedSemiBold-boldItalic.fntdata"/><Relationship Id="rId22" Type="http://schemas.openxmlformats.org/officeDocument/2006/relationships/font" Target="fonts/Roboto-regular.fntdata"/><Relationship Id="rId21" Type="http://schemas.openxmlformats.org/officeDocument/2006/relationships/slide" Target="slides/slide17.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regular.fntdata"/><Relationship Id="rId25" Type="http://schemas.openxmlformats.org/officeDocument/2006/relationships/font" Target="fonts/Roboto-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Medium-bold.fntdata"/><Relationship Id="rId30" Type="http://schemas.openxmlformats.org/officeDocument/2006/relationships/font" Target="fonts/FiraSansMedium-regular.fntdata"/><Relationship Id="rId11" Type="http://schemas.openxmlformats.org/officeDocument/2006/relationships/slide" Target="slides/slide7.xml"/><Relationship Id="rId33" Type="http://schemas.openxmlformats.org/officeDocument/2006/relationships/font" Target="fonts/FiraSansMedium-boldItalic.fntdata"/><Relationship Id="rId10" Type="http://schemas.openxmlformats.org/officeDocument/2006/relationships/slide" Target="slides/slide6.xml"/><Relationship Id="rId32" Type="http://schemas.openxmlformats.org/officeDocument/2006/relationships/font" Target="fonts/FiraSansMedium-italic.fntdata"/><Relationship Id="rId13" Type="http://schemas.openxmlformats.org/officeDocument/2006/relationships/slide" Target="slides/slide9.xml"/><Relationship Id="rId35" Type="http://schemas.openxmlformats.org/officeDocument/2006/relationships/font" Target="fonts/FiraSansExtraCondensed-bold.fntdata"/><Relationship Id="rId12" Type="http://schemas.openxmlformats.org/officeDocument/2006/relationships/slide" Target="slides/slide8.xml"/><Relationship Id="rId34" Type="http://schemas.openxmlformats.org/officeDocument/2006/relationships/font" Target="fonts/FiraSansExtraCondensed-regular.fntdata"/><Relationship Id="rId15" Type="http://schemas.openxmlformats.org/officeDocument/2006/relationships/slide" Target="slides/slide11.xml"/><Relationship Id="rId37" Type="http://schemas.openxmlformats.org/officeDocument/2006/relationships/font" Target="fonts/FiraSansExtraCondensed-boldItalic.fntdata"/><Relationship Id="rId14" Type="http://schemas.openxmlformats.org/officeDocument/2006/relationships/slide" Target="slides/slide10.xml"/><Relationship Id="rId36" Type="http://schemas.openxmlformats.org/officeDocument/2006/relationships/font" Target="fonts/FiraSansExtraCondensed-italic.fntdata"/><Relationship Id="rId17" Type="http://schemas.openxmlformats.org/officeDocument/2006/relationships/slide" Target="slides/slide13.xml"/><Relationship Id="rId39" Type="http://schemas.openxmlformats.org/officeDocument/2006/relationships/font" Target="fonts/FiraSansExtraCondensedSemiBold-bold.fntdata"/><Relationship Id="rId16" Type="http://schemas.openxmlformats.org/officeDocument/2006/relationships/slide" Target="slides/slide12.xml"/><Relationship Id="rId38" Type="http://schemas.openxmlformats.org/officeDocument/2006/relationships/font" Target="fonts/FiraSansExtraCondensedSemiBo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d206afa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d206afa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8adbe68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8adbe68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a2a59cc6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a2a59cc6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a27c3946f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a27c3946f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a27c3946f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a27c3946f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a2a59cc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a2a59cc6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9a2a59cc6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9a2a59cc6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a448f40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a448f40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9a2a59cc64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9a2a59cc64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a628bbaf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19a628bbaf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a2a59cc6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a2a59cc6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a2a59cc64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a2a59cc64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a27c3946f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9a27c3946f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a2a59cc64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9a2a59cc64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u="sng">
                <a:solidFill>
                  <a:schemeClr val="dk1"/>
                </a:solidFill>
              </a:rPr>
              <a:t>Problem formulation</a:t>
            </a:r>
            <a:endParaRPr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Ever increasing rate of diabetes shows that there is something fundamentally wrong with our lives that are enabling diabetes. In order to uncover the factors contributing to the problem, we carefully investigate the data and foster better understanding on diabetes and hopefully use these data to help fighting diabetes. (like this can transition to our analysis more smoothly)</a:t>
            </a:r>
            <a:endParaRPr>
              <a:solidFill>
                <a:schemeClr val="dk1"/>
              </a:solidFill>
            </a:endParaRPr>
          </a:p>
          <a:p>
            <a:pPr indent="0" lvl="0" marL="0" rtl="0" algn="l">
              <a:lnSpc>
                <a:spcPct val="115000"/>
              </a:lnSpc>
              <a:spcBef>
                <a:spcPts val="0"/>
              </a:spcBef>
              <a:spcAft>
                <a:spcPts val="0"/>
              </a:spcAft>
              <a:buSzPts val="1100"/>
              <a:buNone/>
            </a:pPr>
            <a:r>
              <a:t/>
            </a:r>
            <a:endParaRPr b="1" u="sng">
              <a:solidFill>
                <a:schemeClr val="dk1"/>
              </a:solidFill>
            </a:endParaRPr>
          </a:p>
          <a:p>
            <a:pPr indent="0" lvl="0" marL="0" rtl="0" algn="l">
              <a:lnSpc>
                <a:spcPct val="115000"/>
              </a:lnSpc>
              <a:spcBef>
                <a:spcPts val="0"/>
              </a:spcBef>
              <a:spcAft>
                <a:spcPts val="0"/>
              </a:spcAft>
              <a:buSzPts val="1100"/>
              <a:buNone/>
            </a:pPr>
            <a:r>
              <a:rPr b="1" lang="en" u="sng">
                <a:solidFill>
                  <a:schemeClr val="dk1"/>
                </a:solidFill>
              </a:rPr>
              <a:t>Solutions </a:t>
            </a:r>
            <a:r>
              <a:rPr lang="en" u="sng">
                <a:solidFill>
                  <a:schemeClr val="dk1"/>
                </a:solidFill>
              </a:rPr>
              <a:t>are bolded</a:t>
            </a:r>
            <a:endParaRPr u="sng">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We can’t fight what we don’t know. Therefore, we delve deep into the data to</a:t>
            </a:r>
            <a:r>
              <a:rPr b="1" lang="en">
                <a:solidFill>
                  <a:schemeClr val="dk1"/>
                </a:solidFill>
              </a:rPr>
              <a:t> investigate features that can help predicting diabetes</a:t>
            </a:r>
            <a:r>
              <a:rPr lang="en">
                <a:solidFill>
                  <a:schemeClr val="dk1"/>
                </a:solidFill>
              </a:rPr>
              <a:t>, or even contributing to it. And then we try to </a:t>
            </a:r>
            <a:r>
              <a:rPr b="1" lang="en">
                <a:solidFill>
                  <a:schemeClr val="dk1"/>
                </a:solidFill>
              </a:rPr>
              <a:t>construct the profiles of the diabetic patient</a:t>
            </a:r>
            <a:r>
              <a:rPr lang="en">
                <a:solidFill>
                  <a:schemeClr val="dk1"/>
                </a:solidFill>
              </a:rPr>
              <a:t>, in hope to raise awareness to the public about the people who are at high risk of being diabetic. Finally, knowing that the need of blood samping e is a huge detriment for the general public to frequently keep track of their diabetic risk, we also try to </a:t>
            </a:r>
            <a:r>
              <a:rPr b="1" lang="en">
                <a:solidFill>
                  <a:schemeClr val="dk1"/>
                </a:solidFill>
              </a:rPr>
              <a:t>develop a learning model to predict if someone is likely to be diabetic without blood sample,</a:t>
            </a:r>
            <a:r>
              <a:rPr lang="en">
                <a:solidFill>
                  <a:schemeClr val="dk1"/>
                </a:solidFill>
              </a:rPr>
              <a:t> e.g. weight, waist, blood pressure, etc. with hope to tackle the issue.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9a2a59cc64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9a2a59cc64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a2a59cc6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9a2a59cc6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a2a59cc6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a2a59cc6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7356" y="1629550"/>
            <a:ext cx="3422400" cy="1524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87356" y="3147050"/>
            <a:ext cx="3607200" cy="366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app.powerbi.com/view?r=eyJrIjoiODZjNDZiNTItMzAyMy00NjcwLWJjNGEtZmM1ZjE2ZTFkZmU2IiwidCI6IjBlMGRiMmFkLWM0MTYtNDdjNy04OGVjLWNlYWM0ZWU3Njc2NyIsImMiOjEwfQ%3D%3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apps.who.int/gho/data/node.main.ngest?lang=en" TargetMode="External"/><Relationship Id="rId4" Type="http://schemas.openxmlformats.org/officeDocument/2006/relationships/hyperlink" Target="https://data.unicef.org/resources/dataset/malnutrition-data/" TargetMode="External"/><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ctrTitle"/>
          </p:nvPr>
        </p:nvSpPr>
        <p:spPr>
          <a:xfrm>
            <a:off x="930650" y="700300"/>
            <a:ext cx="3844800" cy="17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t>Child Malnutrition</a:t>
            </a:r>
            <a:endParaRPr sz="5400"/>
          </a:p>
        </p:txBody>
      </p:sp>
      <p:sp>
        <p:nvSpPr>
          <p:cNvPr id="54" name="Google Shape;54;p13"/>
          <p:cNvSpPr txBox="1"/>
          <p:nvPr>
            <p:ph idx="1" type="subTitle"/>
          </p:nvPr>
        </p:nvSpPr>
        <p:spPr>
          <a:xfrm>
            <a:off x="987356" y="2493400"/>
            <a:ext cx="3607200" cy="36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t>Prepared by: UTM_Junior</a:t>
            </a:r>
            <a:endParaRPr sz="2100"/>
          </a:p>
        </p:txBody>
      </p:sp>
      <p:sp>
        <p:nvSpPr>
          <p:cNvPr id="55" name="Google Shape;55;p13"/>
          <p:cNvSpPr/>
          <p:nvPr/>
        </p:nvSpPr>
        <p:spPr>
          <a:xfrm rot="5400000">
            <a:off x="7506744" y="3187709"/>
            <a:ext cx="692400" cy="6924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1"/>
              </a:solidFill>
              <a:latin typeface="Fira Sans Extra Condensed"/>
              <a:ea typeface="Fira Sans Extra Condensed"/>
              <a:cs typeface="Fira Sans Extra Condensed"/>
              <a:sym typeface="Fira Sans Extra Condensed"/>
            </a:endParaRPr>
          </a:p>
        </p:txBody>
      </p:sp>
      <p:sp>
        <p:nvSpPr>
          <p:cNvPr id="56" name="Google Shape;56;p13"/>
          <p:cNvSpPr/>
          <p:nvPr/>
        </p:nvSpPr>
        <p:spPr>
          <a:xfrm rot="5400000">
            <a:off x="6675819" y="3187709"/>
            <a:ext cx="692400" cy="692400"/>
          </a:xfrm>
          <a:prstGeom prst="ellipse">
            <a:avLst/>
          </a:prstGeom>
          <a:solidFill>
            <a:srgbClr val="FFFFFF"/>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2"/>
              </a:solidFill>
              <a:latin typeface="Fira Sans Extra Condensed"/>
              <a:ea typeface="Fira Sans Extra Condensed"/>
              <a:cs typeface="Fira Sans Extra Condensed"/>
              <a:sym typeface="Fira Sans Extra Condensed"/>
            </a:endParaRPr>
          </a:p>
        </p:txBody>
      </p:sp>
      <p:sp>
        <p:nvSpPr>
          <p:cNvPr id="57" name="Google Shape;57;p13"/>
          <p:cNvSpPr/>
          <p:nvPr/>
        </p:nvSpPr>
        <p:spPr>
          <a:xfrm rot="5400000">
            <a:off x="5844894" y="3187709"/>
            <a:ext cx="692400" cy="692400"/>
          </a:xfrm>
          <a:prstGeom prst="ellipse">
            <a:avLst/>
          </a:prstGeom>
          <a:solidFill>
            <a:srgbClr val="FFFFFF"/>
          </a:solidFill>
          <a:ln cap="flat" cmpd="sng" w="2857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3"/>
              </a:solidFill>
              <a:latin typeface="Fira Sans Extra Condensed"/>
              <a:ea typeface="Fira Sans Extra Condensed"/>
              <a:cs typeface="Fira Sans Extra Condensed"/>
              <a:sym typeface="Fira Sans Extra Condensed"/>
            </a:endParaRPr>
          </a:p>
        </p:txBody>
      </p:sp>
      <p:sp>
        <p:nvSpPr>
          <p:cNvPr id="58" name="Google Shape;58;p13"/>
          <p:cNvSpPr/>
          <p:nvPr/>
        </p:nvSpPr>
        <p:spPr>
          <a:xfrm rot="5400000">
            <a:off x="5013969" y="3187709"/>
            <a:ext cx="692400" cy="692400"/>
          </a:xfrm>
          <a:prstGeom prst="ellipse">
            <a:avLst/>
          </a:prstGeom>
          <a:solidFill>
            <a:srgbClr val="FFFFFF"/>
          </a:solidFill>
          <a:ln cap="flat" cmpd="sng" w="2857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4"/>
              </a:solidFill>
              <a:latin typeface="Fira Sans Extra Condensed"/>
              <a:ea typeface="Fira Sans Extra Condensed"/>
              <a:cs typeface="Fira Sans Extra Condensed"/>
              <a:sym typeface="Fira Sans Extra Condensed"/>
            </a:endParaRPr>
          </a:p>
        </p:txBody>
      </p:sp>
      <p:sp>
        <p:nvSpPr>
          <p:cNvPr id="59" name="Google Shape;59;p13"/>
          <p:cNvSpPr/>
          <p:nvPr/>
        </p:nvSpPr>
        <p:spPr>
          <a:xfrm rot="5400000">
            <a:off x="6023490" y="681091"/>
            <a:ext cx="1230000" cy="12684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3"/>
          <p:cNvGrpSpPr/>
          <p:nvPr/>
        </p:nvGrpSpPr>
        <p:grpSpPr>
          <a:xfrm>
            <a:off x="6415963" y="938804"/>
            <a:ext cx="379746" cy="379756"/>
            <a:chOff x="-2571737" y="2403625"/>
            <a:chExt cx="292225" cy="291425"/>
          </a:xfrm>
        </p:grpSpPr>
        <p:sp>
          <p:nvSpPr>
            <p:cNvPr id="61" name="Google Shape;61;p1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3"/>
          <p:cNvSpPr/>
          <p:nvPr/>
        </p:nvSpPr>
        <p:spPr>
          <a:xfrm>
            <a:off x="5880705" y="1406095"/>
            <a:ext cx="1450500" cy="2856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900">
                <a:solidFill>
                  <a:schemeClr val="dk1"/>
                </a:solidFill>
                <a:latin typeface="Fira Sans Extra Condensed"/>
                <a:ea typeface="Fira Sans Extra Condensed"/>
                <a:cs typeface="Fira Sans Extra Condensed"/>
                <a:sym typeface="Fira Sans Extra Condensed"/>
              </a:rPr>
              <a:t>Data Science</a:t>
            </a:r>
            <a:endParaRPr b="1" sz="1900">
              <a:solidFill>
                <a:schemeClr val="dk1"/>
              </a:solidFill>
              <a:latin typeface="Fira Sans Extra Condensed"/>
              <a:ea typeface="Fira Sans Extra Condensed"/>
              <a:cs typeface="Fira Sans Extra Condensed"/>
              <a:sym typeface="Fira Sans Extra Condensed"/>
            </a:endParaRPr>
          </a:p>
        </p:txBody>
      </p:sp>
      <p:cxnSp>
        <p:nvCxnSpPr>
          <p:cNvPr id="69" name="Google Shape;69;p13"/>
          <p:cNvCxnSpPr>
            <a:stCxn id="59" idx="3"/>
            <a:endCxn id="58" idx="2"/>
          </p:cNvCxnSpPr>
          <p:nvPr/>
        </p:nvCxnSpPr>
        <p:spPr>
          <a:xfrm rot="5400000">
            <a:off x="5370690" y="1919791"/>
            <a:ext cx="1257300" cy="12783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0" name="Google Shape;70;p13"/>
          <p:cNvCxnSpPr>
            <a:stCxn id="59" idx="3"/>
            <a:endCxn id="57" idx="2"/>
          </p:cNvCxnSpPr>
          <p:nvPr/>
        </p:nvCxnSpPr>
        <p:spPr>
          <a:xfrm rot="5400000">
            <a:off x="5786190" y="2335291"/>
            <a:ext cx="1257300" cy="4473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1" name="Google Shape;71;p13"/>
          <p:cNvCxnSpPr>
            <a:stCxn id="59" idx="3"/>
            <a:endCxn id="56" idx="2"/>
          </p:cNvCxnSpPr>
          <p:nvPr/>
        </p:nvCxnSpPr>
        <p:spPr>
          <a:xfrm flipH="1" rot="-5400000">
            <a:off x="6201540" y="2367241"/>
            <a:ext cx="1257300" cy="3834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2" name="Google Shape;72;p13"/>
          <p:cNvCxnSpPr>
            <a:stCxn id="59" idx="3"/>
            <a:endCxn id="55" idx="2"/>
          </p:cNvCxnSpPr>
          <p:nvPr/>
        </p:nvCxnSpPr>
        <p:spPr>
          <a:xfrm flipH="1" rot="-5400000">
            <a:off x="6617040" y="1951741"/>
            <a:ext cx="1257300" cy="1214400"/>
          </a:xfrm>
          <a:prstGeom prst="bentConnector3">
            <a:avLst>
              <a:gd fmla="val 50004" name="adj1"/>
            </a:avLst>
          </a:prstGeom>
          <a:noFill/>
          <a:ln cap="flat" cmpd="sng" w="28575">
            <a:solidFill>
              <a:schemeClr val="accent6"/>
            </a:solidFill>
            <a:prstDash val="solid"/>
            <a:round/>
            <a:headEnd len="med" w="med" type="none"/>
            <a:tailEnd len="med" w="med" type="none"/>
          </a:ln>
        </p:spPr>
      </p:cxnSp>
      <p:grpSp>
        <p:nvGrpSpPr>
          <p:cNvPr id="73" name="Google Shape;73;p13"/>
          <p:cNvGrpSpPr/>
          <p:nvPr/>
        </p:nvGrpSpPr>
        <p:grpSpPr>
          <a:xfrm>
            <a:off x="5184593" y="3351033"/>
            <a:ext cx="351136" cy="365769"/>
            <a:chOff x="-65129950" y="2646800"/>
            <a:chExt cx="311125" cy="317425"/>
          </a:xfrm>
        </p:grpSpPr>
        <p:sp>
          <p:nvSpPr>
            <p:cNvPr id="74" name="Google Shape;74;p13"/>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3"/>
          <p:cNvGrpSpPr/>
          <p:nvPr/>
        </p:nvGrpSpPr>
        <p:grpSpPr>
          <a:xfrm>
            <a:off x="6008203" y="3351053"/>
            <a:ext cx="365756" cy="365747"/>
            <a:chOff x="1412450" y="1954475"/>
            <a:chExt cx="297750" cy="296175"/>
          </a:xfrm>
        </p:grpSpPr>
        <p:sp>
          <p:nvSpPr>
            <p:cNvPr id="77" name="Google Shape;77;p13"/>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3"/>
          <p:cNvGrpSpPr/>
          <p:nvPr/>
        </p:nvGrpSpPr>
        <p:grpSpPr>
          <a:xfrm>
            <a:off x="6825416" y="3351042"/>
            <a:ext cx="393186" cy="365766"/>
            <a:chOff x="-62890750" y="2296300"/>
            <a:chExt cx="330825" cy="317450"/>
          </a:xfrm>
        </p:grpSpPr>
        <p:sp>
          <p:nvSpPr>
            <p:cNvPr id="80" name="Google Shape;80;p13"/>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3"/>
          <p:cNvGrpSpPr/>
          <p:nvPr/>
        </p:nvGrpSpPr>
        <p:grpSpPr>
          <a:xfrm>
            <a:off x="7670046" y="3351027"/>
            <a:ext cx="365770" cy="365770"/>
            <a:chOff x="-3137650" y="2408950"/>
            <a:chExt cx="291450" cy="292125"/>
          </a:xfrm>
        </p:grpSpPr>
        <p:sp>
          <p:nvSpPr>
            <p:cNvPr id="84" name="Google Shape;84;p13"/>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 name="Google Shape;89;p13"/>
          <p:cNvPicPr preferRelativeResize="0"/>
          <p:nvPr/>
        </p:nvPicPr>
        <p:blipFill>
          <a:blip r:embed="rId3">
            <a:alphaModFix/>
          </a:blip>
          <a:stretch>
            <a:fillRect/>
          </a:stretch>
        </p:blipFill>
        <p:spPr>
          <a:xfrm>
            <a:off x="159800" y="3179145"/>
            <a:ext cx="3393881" cy="1793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22"/>
          <p:cNvGrpSpPr/>
          <p:nvPr/>
        </p:nvGrpSpPr>
        <p:grpSpPr>
          <a:xfrm>
            <a:off x="457908" y="1086920"/>
            <a:ext cx="1800833" cy="1709404"/>
            <a:chOff x="1187925" y="238125"/>
            <a:chExt cx="5244125" cy="5238750"/>
          </a:xfrm>
        </p:grpSpPr>
        <p:sp>
          <p:nvSpPr>
            <p:cNvPr id="270" name="Google Shape;270;p22"/>
            <p:cNvSpPr/>
            <p:nvPr/>
          </p:nvSpPr>
          <p:spPr>
            <a:xfrm>
              <a:off x="3915075" y="1660975"/>
              <a:ext cx="167100" cy="221000"/>
            </a:xfrm>
            <a:custGeom>
              <a:rect b="b" l="l" r="r" t="t"/>
              <a:pathLst>
                <a:path extrusionOk="0" h="8840" w="6684">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3812675" y="1752600"/>
              <a:ext cx="113200" cy="97050"/>
            </a:xfrm>
            <a:custGeom>
              <a:rect b="b" l="l" r="r" t="t"/>
              <a:pathLst>
                <a:path extrusionOk="0" h="3882" w="4528">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5138525" y="3574325"/>
              <a:ext cx="194050" cy="361125"/>
            </a:xfrm>
            <a:custGeom>
              <a:rect b="b" l="l" r="r" t="t"/>
              <a:pathLst>
                <a:path extrusionOk="0" h="14445" w="7762">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5138525" y="3574325"/>
              <a:ext cx="194050" cy="361125"/>
            </a:xfrm>
            <a:custGeom>
              <a:rect b="b" l="l" r="r" t="t"/>
              <a:pathLst>
                <a:path extrusionOk="0" fill="none" h="14445" w="7762">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651425" y="696225"/>
              <a:ext cx="4317125" cy="4322550"/>
            </a:xfrm>
            <a:custGeom>
              <a:rect b="b" l="l" r="r" t="t"/>
              <a:pathLst>
                <a:path extrusionOk="0" h="172902" w="172685">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651425" y="696225"/>
              <a:ext cx="4317125" cy="4322550"/>
            </a:xfrm>
            <a:custGeom>
              <a:rect b="b" l="l" r="r" t="t"/>
              <a:pathLst>
                <a:path extrusionOk="0" fill="none" h="172902" w="172685">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3559350" y="1353775"/>
              <a:ext cx="2409200" cy="2829600"/>
            </a:xfrm>
            <a:custGeom>
              <a:rect b="b" l="l" r="r" t="t"/>
              <a:pathLst>
                <a:path extrusionOk="0" h="113184" w="96368">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3559350" y="1353775"/>
              <a:ext cx="2409200" cy="2829600"/>
            </a:xfrm>
            <a:custGeom>
              <a:rect b="b" l="l" r="r" t="t"/>
              <a:pathLst>
                <a:path extrusionOk="0" fill="none" h="113184" w="96368">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4707350" y="1973575"/>
              <a:ext cx="328800" cy="172500"/>
            </a:xfrm>
            <a:custGeom>
              <a:rect b="b" l="l" r="r" t="t"/>
              <a:pathLst>
                <a:path extrusionOk="0" fill="none" h="6900" w="13152">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4286950" y="1493900"/>
              <a:ext cx="382700" cy="291075"/>
            </a:xfrm>
            <a:custGeom>
              <a:rect b="b" l="l" r="r" t="t"/>
              <a:pathLst>
                <a:path extrusionOk="0" fill="none" h="11643" w="15308">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3893525" y="2016700"/>
              <a:ext cx="1029425" cy="398850"/>
            </a:xfrm>
            <a:custGeom>
              <a:rect b="b" l="l" r="r" t="t"/>
              <a:pathLst>
                <a:path extrusionOk="0" fill="none" h="15954" w="41177">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4885200" y="2485600"/>
              <a:ext cx="269525" cy="404250"/>
            </a:xfrm>
            <a:custGeom>
              <a:rect b="b" l="l" r="r" t="t"/>
              <a:pathLst>
                <a:path extrusionOk="0" fill="none" h="16170" w="10781">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5160075" y="1973575"/>
              <a:ext cx="199450" cy="274900"/>
            </a:xfrm>
            <a:custGeom>
              <a:rect b="b" l="l" r="r" t="t"/>
              <a:pathLst>
                <a:path extrusionOk="0" fill="none" h="10996" w="7978">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1678375" y="2415525"/>
              <a:ext cx="91650" cy="194075"/>
            </a:xfrm>
            <a:custGeom>
              <a:rect b="b" l="l" r="r" t="t"/>
              <a:pathLst>
                <a:path extrusionOk="0" h="7763" w="3666">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1699925" y="1294475"/>
              <a:ext cx="1988800" cy="3444025"/>
            </a:xfrm>
            <a:custGeom>
              <a:rect b="b" l="l" r="r" t="t"/>
              <a:pathLst>
                <a:path extrusionOk="0" h="137761" w="79552">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1699925" y="1294475"/>
              <a:ext cx="1988800" cy="3444025"/>
            </a:xfrm>
            <a:custGeom>
              <a:rect b="b" l="l" r="r" t="t"/>
              <a:pathLst>
                <a:path extrusionOk="0" fill="none" h="137761" w="79552">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3268325" y="1472350"/>
              <a:ext cx="10800" cy="5400"/>
            </a:xfrm>
            <a:custGeom>
              <a:rect b="b" l="l" r="r" t="t"/>
              <a:pathLst>
                <a:path extrusionOk="0" fill="none" h="216" w="432">
                  <a:moveTo>
                    <a:pt x="431" y="0"/>
                  </a:moveTo>
                  <a:lnTo>
                    <a:pt x="431" y="0"/>
                  </a:lnTo>
                  <a:lnTo>
                    <a:pt x="216" y="216"/>
                  </a:lnTo>
                  <a:lnTo>
                    <a:pt x="0" y="216"/>
                  </a:lnTo>
                  <a:lnTo>
                    <a:pt x="0" y="216"/>
                  </a:lnTo>
                  <a:lnTo>
                    <a:pt x="216" y="0"/>
                  </a:lnTo>
                  <a:lnTo>
                    <a:pt x="43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866575" y="238125"/>
              <a:ext cx="2182825" cy="1395925"/>
            </a:xfrm>
            <a:custGeom>
              <a:rect b="b" l="l" r="r" t="t"/>
              <a:pathLst>
                <a:path extrusionOk="0" h="55837" w="87313">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876900" y="1596300"/>
              <a:ext cx="555150" cy="2522400"/>
            </a:xfrm>
            <a:custGeom>
              <a:rect b="b" l="l" r="r" t="t"/>
              <a:pathLst>
                <a:path extrusionOk="0" h="100896" w="22206">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1187925" y="1596300"/>
              <a:ext cx="560525" cy="2522400"/>
            </a:xfrm>
            <a:custGeom>
              <a:rect b="b" l="l" r="r" t="t"/>
              <a:pathLst>
                <a:path extrusionOk="0" h="100896" w="22421">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1570575" y="4080950"/>
              <a:ext cx="2182825" cy="1395925"/>
            </a:xfrm>
            <a:custGeom>
              <a:rect b="b" l="l" r="r" t="t"/>
              <a:pathLst>
                <a:path extrusionOk="0" h="55837" w="87313">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1570575" y="238125"/>
              <a:ext cx="2182825" cy="1395925"/>
            </a:xfrm>
            <a:custGeom>
              <a:rect b="b" l="l" r="r" t="t"/>
              <a:pathLst>
                <a:path extrusionOk="0" h="55837" w="87313">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3866575" y="4080950"/>
              <a:ext cx="2182825" cy="1395925"/>
            </a:xfrm>
            <a:custGeom>
              <a:rect b="b" l="l" r="r" t="t"/>
              <a:pathLst>
                <a:path extrusionOk="0" h="55837" w="87313">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2"/>
          <p:cNvSpPr/>
          <p:nvPr/>
        </p:nvSpPr>
        <p:spPr>
          <a:xfrm>
            <a:off x="974017" y="2990280"/>
            <a:ext cx="594300" cy="59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txBox="1"/>
          <p:nvPr/>
        </p:nvSpPr>
        <p:spPr>
          <a:xfrm>
            <a:off x="422475" y="3717225"/>
            <a:ext cx="1871700" cy="75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When we talk about malnutrition, we think of stereotype of Africa children.</a:t>
            </a:r>
            <a:endParaRPr sz="1200">
              <a:latin typeface="Roboto"/>
              <a:ea typeface="Roboto"/>
              <a:cs typeface="Roboto"/>
              <a:sym typeface="Roboto"/>
            </a:endParaRPr>
          </a:p>
        </p:txBody>
      </p:sp>
      <p:grpSp>
        <p:nvGrpSpPr>
          <p:cNvPr id="295" name="Google Shape;295;p22"/>
          <p:cNvGrpSpPr/>
          <p:nvPr/>
        </p:nvGrpSpPr>
        <p:grpSpPr>
          <a:xfrm>
            <a:off x="1122091" y="3117803"/>
            <a:ext cx="298169" cy="339253"/>
            <a:chOff x="1529350" y="258825"/>
            <a:chExt cx="423475" cy="481825"/>
          </a:xfrm>
        </p:grpSpPr>
        <p:sp>
          <p:nvSpPr>
            <p:cNvPr id="296" name="Google Shape;296;p2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 name="Google Shape;297;p2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8" name="Google Shape;298;p22"/>
          <p:cNvGrpSpPr/>
          <p:nvPr/>
        </p:nvGrpSpPr>
        <p:grpSpPr>
          <a:xfrm>
            <a:off x="6485206" y="4226953"/>
            <a:ext cx="278296" cy="339253"/>
            <a:chOff x="3907325" y="2620775"/>
            <a:chExt cx="395250" cy="481825"/>
          </a:xfrm>
        </p:grpSpPr>
        <p:sp>
          <p:nvSpPr>
            <p:cNvPr id="299" name="Google Shape;299;p2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 name="Google Shape;300;p2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 name="Google Shape;301;p2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 name="Google Shape;302;p2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303" name="Google Shape;303;p22"/>
          <p:cNvPicPr preferRelativeResize="0"/>
          <p:nvPr/>
        </p:nvPicPr>
        <p:blipFill>
          <a:blip r:embed="rId3">
            <a:alphaModFix/>
          </a:blip>
          <a:stretch>
            <a:fillRect/>
          </a:stretch>
        </p:blipFill>
        <p:spPr>
          <a:xfrm>
            <a:off x="2850750" y="892975"/>
            <a:ext cx="5410800" cy="3830100"/>
          </a:xfrm>
          <a:prstGeom prst="rect">
            <a:avLst/>
          </a:prstGeom>
          <a:noFill/>
          <a:ln cap="flat" cmpd="sng" w="19050">
            <a:solidFill>
              <a:schemeClr val="dk2"/>
            </a:solidFill>
            <a:prstDash val="solid"/>
            <a:round/>
            <a:headEnd len="sm" w="sm" type="none"/>
            <a:tailEnd len="sm" w="sm" type="none"/>
          </a:ln>
        </p:spPr>
      </p:pic>
      <p:sp>
        <p:nvSpPr>
          <p:cNvPr id="304" name="Google Shape;304;p22"/>
          <p:cNvSpPr/>
          <p:nvPr/>
        </p:nvSpPr>
        <p:spPr>
          <a:xfrm>
            <a:off x="7453350" y="1190900"/>
            <a:ext cx="680100" cy="339300"/>
          </a:xfrm>
          <a:prstGeom prst="rect">
            <a:avLst/>
          </a:prstGeom>
          <a:noFill/>
          <a:ln cap="flat" cmpd="sng" w="3810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cxnSp>
        <p:nvCxnSpPr>
          <p:cNvPr id="305" name="Google Shape;305;p22"/>
          <p:cNvCxnSpPr>
            <a:endCxn id="304" idx="0"/>
          </p:cNvCxnSpPr>
          <p:nvPr/>
        </p:nvCxnSpPr>
        <p:spPr>
          <a:xfrm flipH="1">
            <a:off x="7793400" y="666500"/>
            <a:ext cx="354300" cy="524400"/>
          </a:xfrm>
          <a:prstGeom prst="straightConnector1">
            <a:avLst/>
          </a:prstGeom>
          <a:noFill/>
          <a:ln cap="flat" cmpd="sng" w="9525">
            <a:solidFill>
              <a:srgbClr val="FF0000"/>
            </a:solidFill>
            <a:prstDash val="solid"/>
            <a:round/>
            <a:headEnd len="med" w="med" type="none"/>
            <a:tailEnd len="med" w="med" type="triangle"/>
          </a:ln>
        </p:spPr>
      </p:cxnSp>
      <p:sp>
        <p:nvSpPr>
          <p:cNvPr id="306" name="Google Shape;306;p22"/>
          <p:cNvSpPr txBox="1"/>
          <p:nvPr/>
        </p:nvSpPr>
        <p:spPr>
          <a:xfrm>
            <a:off x="499050" y="315500"/>
            <a:ext cx="81459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Child </a:t>
            </a:r>
            <a:r>
              <a:rPr lang="en" sz="2500">
                <a:latin typeface="Fira Sans Extra Condensed Medium"/>
                <a:ea typeface="Fira Sans Extra Condensed Medium"/>
                <a:cs typeface="Fira Sans Extra Condensed Medium"/>
                <a:sym typeface="Fira Sans Extra Condensed Medium"/>
              </a:rPr>
              <a:t>Malnutrition</a:t>
            </a:r>
            <a:r>
              <a:rPr lang="en" sz="2500">
                <a:latin typeface="Fira Sans Extra Condensed Medium"/>
                <a:ea typeface="Fira Sans Extra Condensed Medium"/>
                <a:cs typeface="Fira Sans Extra Condensed Medium"/>
                <a:sym typeface="Fira Sans Extra Condensed Medium"/>
              </a:rPr>
              <a:t> by WHO Regions</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cxnSp>
        <p:nvCxnSpPr>
          <p:cNvPr id="307" name="Google Shape;307;p22"/>
          <p:cNvCxnSpPr>
            <a:stCxn id="293" idx="0"/>
          </p:cNvCxnSpPr>
          <p:nvPr/>
        </p:nvCxnSpPr>
        <p:spPr>
          <a:xfrm flipH="1" rot="10800000">
            <a:off x="1271167" y="2147880"/>
            <a:ext cx="354300" cy="842400"/>
          </a:xfrm>
          <a:prstGeom prst="straightConnector1">
            <a:avLst/>
          </a:prstGeom>
          <a:noFill/>
          <a:ln cap="flat" cmpd="sng" w="9525">
            <a:solidFill>
              <a:schemeClr val="accent3"/>
            </a:solidFill>
            <a:prstDash val="solid"/>
            <a:round/>
            <a:headEnd len="med" w="med" type="none"/>
            <a:tailEnd len="med" w="med" type="none"/>
          </a:ln>
        </p:spPr>
      </p:cxnSp>
      <p:sp>
        <p:nvSpPr>
          <p:cNvPr id="308" name="Google Shape;308;p22"/>
          <p:cNvSpPr/>
          <p:nvPr/>
        </p:nvSpPr>
        <p:spPr>
          <a:xfrm>
            <a:off x="7453350" y="3117775"/>
            <a:ext cx="430200" cy="214500"/>
          </a:xfrm>
          <a:prstGeom prst="rect">
            <a:avLst/>
          </a:prstGeom>
          <a:noFill/>
          <a:ln cap="flat" cmpd="sng" w="9525">
            <a:solidFill>
              <a:srgbClr val="EC3A3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3"/>
          <p:cNvPicPr preferRelativeResize="0"/>
          <p:nvPr/>
        </p:nvPicPr>
        <p:blipFill rotWithShape="1">
          <a:blip r:embed="rId3">
            <a:alphaModFix/>
          </a:blip>
          <a:srcRect b="0" l="0" r="6933" t="0"/>
          <a:stretch/>
        </p:blipFill>
        <p:spPr>
          <a:xfrm>
            <a:off x="1571675" y="870575"/>
            <a:ext cx="6149399" cy="3957276"/>
          </a:xfrm>
          <a:prstGeom prst="rect">
            <a:avLst/>
          </a:prstGeom>
          <a:noFill/>
          <a:ln>
            <a:noFill/>
          </a:ln>
        </p:spPr>
      </p:pic>
      <p:sp>
        <p:nvSpPr>
          <p:cNvPr id="314" name="Google Shape;314;p23"/>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Child Wasting Around the Globe</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nvSpPr>
        <p:spPr>
          <a:xfrm>
            <a:off x="731475" y="1121700"/>
            <a:ext cx="795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We can’t manage what we don’t see.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So we need ways to make the problem visible to the eyes of the policy makers. </a:t>
            </a:r>
            <a:endParaRPr>
              <a:latin typeface="Roboto"/>
              <a:ea typeface="Roboto"/>
              <a:cs typeface="Roboto"/>
              <a:sym typeface="Roboto"/>
            </a:endParaRPr>
          </a:p>
        </p:txBody>
      </p:sp>
      <p:sp>
        <p:nvSpPr>
          <p:cNvPr id="320" name="Google Shape;320;p24"/>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Data Product</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pic>
        <p:nvPicPr>
          <p:cNvPr id="321" name="Google Shape;321;p24"/>
          <p:cNvPicPr preferRelativeResize="0"/>
          <p:nvPr/>
        </p:nvPicPr>
        <p:blipFill>
          <a:blip r:embed="rId3">
            <a:alphaModFix/>
          </a:blip>
          <a:stretch>
            <a:fillRect/>
          </a:stretch>
        </p:blipFill>
        <p:spPr>
          <a:xfrm>
            <a:off x="1266825" y="2217400"/>
            <a:ext cx="2389100" cy="2389100"/>
          </a:xfrm>
          <a:prstGeom prst="rect">
            <a:avLst/>
          </a:prstGeom>
          <a:noFill/>
          <a:ln>
            <a:noFill/>
          </a:ln>
        </p:spPr>
      </p:pic>
      <p:pic>
        <p:nvPicPr>
          <p:cNvPr id="322" name="Google Shape;322;p24"/>
          <p:cNvPicPr preferRelativeResize="0"/>
          <p:nvPr/>
        </p:nvPicPr>
        <p:blipFill>
          <a:blip r:embed="rId4">
            <a:alphaModFix/>
          </a:blip>
          <a:stretch>
            <a:fillRect/>
          </a:stretch>
        </p:blipFill>
        <p:spPr>
          <a:xfrm>
            <a:off x="5281975" y="2340388"/>
            <a:ext cx="2143125"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p:nvPr/>
        </p:nvSpPr>
        <p:spPr>
          <a:xfrm>
            <a:off x="6735950" y="1644325"/>
            <a:ext cx="2247681" cy="2819735"/>
          </a:xfrm>
          <a:custGeom>
            <a:rect b="b" l="l" r="r" t="t"/>
            <a:pathLst>
              <a:path extrusionOk="0" h="49309" w="151410">
                <a:moveTo>
                  <a:pt x="2819" y="0"/>
                </a:moveTo>
                <a:cubicBezTo>
                  <a:pt x="1267" y="0"/>
                  <a:pt x="0" y="1267"/>
                  <a:pt x="0" y="2819"/>
                </a:cubicBezTo>
                <a:lnTo>
                  <a:pt x="0" y="46522"/>
                </a:lnTo>
                <a:cubicBezTo>
                  <a:pt x="0" y="48073"/>
                  <a:pt x="1267" y="49309"/>
                  <a:pt x="2819" y="49309"/>
                </a:cubicBezTo>
                <a:lnTo>
                  <a:pt x="148591" y="49309"/>
                </a:lnTo>
                <a:cubicBezTo>
                  <a:pt x="150143" y="49309"/>
                  <a:pt x="151410" y="48073"/>
                  <a:pt x="151410" y="46522"/>
                </a:cubicBezTo>
                <a:lnTo>
                  <a:pt x="151410" y="2819"/>
                </a:lnTo>
                <a:cubicBezTo>
                  <a:pt x="151410" y="1267"/>
                  <a:pt x="150143" y="0"/>
                  <a:pt x="148591" y="0"/>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25"/>
          <p:cNvPicPr preferRelativeResize="0"/>
          <p:nvPr/>
        </p:nvPicPr>
        <p:blipFill rotWithShape="1">
          <a:blip r:embed="rId3">
            <a:alphaModFix/>
          </a:blip>
          <a:srcRect b="0" l="0" r="6933" t="0"/>
          <a:stretch/>
        </p:blipFill>
        <p:spPr>
          <a:xfrm>
            <a:off x="710250" y="951850"/>
            <a:ext cx="5898175" cy="3795599"/>
          </a:xfrm>
          <a:prstGeom prst="rect">
            <a:avLst/>
          </a:prstGeom>
          <a:noFill/>
          <a:ln>
            <a:noFill/>
          </a:ln>
        </p:spPr>
      </p:pic>
      <p:sp>
        <p:nvSpPr>
          <p:cNvPr id="329" name="Google Shape;329;p25"/>
          <p:cNvSpPr txBox="1"/>
          <p:nvPr/>
        </p:nvSpPr>
        <p:spPr>
          <a:xfrm>
            <a:off x="6768675" y="1716400"/>
            <a:ext cx="2182200" cy="125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u="sng">
                <a:solidFill>
                  <a:schemeClr val="hlink"/>
                </a:solidFill>
                <a:latin typeface="Roboto"/>
                <a:ea typeface="Roboto"/>
                <a:cs typeface="Roboto"/>
                <a:sym typeface="Roboto"/>
                <a:hlinkClick r:id="rId4"/>
              </a:rPr>
              <a:t>https://app.powerbi.com/view?r=eyJrIjoiODZjNDZiNTItMzAyMy00NjcwLWJjNGEtZmM1ZjE2ZTFkZmU2IiwidCI6IjBlMGRiMmFkLWM0MTYtNDdjNy04OGVjLWNlYWM0ZWU3Njc2NyIsImMiOjEwfQ%3D%3D</a:t>
            </a:r>
            <a:r>
              <a:rPr lang="en"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p:txBody>
      </p:sp>
      <p:sp>
        <p:nvSpPr>
          <p:cNvPr id="330" name="Google Shape;330;p25"/>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Child Wasting Around the Globe (1983-2020)</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nvSpPr>
        <p:spPr>
          <a:xfrm>
            <a:off x="710250" y="4572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Finding the Undetected Wasted Children</a:t>
            </a:r>
            <a:br>
              <a:rPr lang="en" sz="2500">
                <a:latin typeface="Fira Sans Extra Condensed Medium"/>
                <a:ea typeface="Fira Sans Extra Condensed Medium"/>
                <a:cs typeface="Fira Sans Extra Condensed Medium"/>
                <a:sym typeface="Fira Sans Extra Condensed Medium"/>
              </a:rPr>
            </a:br>
            <a:r>
              <a:rPr lang="en">
                <a:latin typeface="Fira Sans Extra Condensed"/>
                <a:ea typeface="Fira Sans Extra Condensed"/>
                <a:cs typeface="Fira Sans Extra Condensed"/>
                <a:sym typeface="Fira Sans Extra Condensed"/>
              </a:rPr>
              <a:t>(on Country Level)</a:t>
            </a:r>
            <a:endParaRPr i="0" u="none" cap="none" strike="noStrike">
              <a:solidFill>
                <a:srgbClr val="000000"/>
              </a:solidFill>
              <a:latin typeface="Fira Sans Extra Condensed"/>
              <a:ea typeface="Fira Sans Extra Condensed"/>
              <a:cs typeface="Fira Sans Extra Condensed"/>
              <a:sym typeface="Fira Sans Extra Condensed"/>
            </a:endParaRPr>
          </a:p>
        </p:txBody>
      </p:sp>
      <p:sp>
        <p:nvSpPr>
          <p:cNvPr id="336" name="Google Shape;336;p26"/>
          <p:cNvSpPr txBox="1"/>
          <p:nvPr/>
        </p:nvSpPr>
        <p:spPr>
          <a:xfrm>
            <a:off x="429600" y="1161050"/>
            <a:ext cx="831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Due to the children experiencing wasting are mostly </a:t>
            </a:r>
            <a:r>
              <a:rPr lang="en">
                <a:latin typeface="Roboto"/>
                <a:ea typeface="Roboto"/>
                <a:cs typeface="Roboto"/>
                <a:sym typeface="Roboto"/>
              </a:rPr>
              <a:t>underprivileged</a:t>
            </a:r>
            <a:r>
              <a:rPr lang="en">
                <a:latin typeface="Roboto"/>
                <a:ea typeface="Roboto"/>
                <a:cs typeface="Roboto"/>
                <a:sym typeface="Roboto"/>
              </a:rPr>
              <a:t> and often goes under our </a:t>
            </a:r>
            <a:r>
              <a:rPr lang="en">
                <a:latin typeface="Roboto"/>
                <a:ea typeface="Roboto"/>
                <a:cs typeface="Roboto"/>
                <a:sym typeface="Roboto"/>
              </a:rPr>
              <a:t>radar, we may make use of ML algorithm to find some ways to possibly “detect the potentially undetected group”.</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Potential indicators of wasting are used to predict the possibility of a country having a significant (&gt;10%) of children under age 5 suffering wasting. On top of our existing data, data on food availability by country is augmented. </a:t>
            </a:r>
            <a:endParaRPr>
              <a:latin typeface="Roboto"/>
              <a:ea typeface="Roboto"/>
              <a:cs typeface="Roboto"/>
              <a:sym typeface="Roboto"/>
            </a:endParaRPr>
          </a:p>
        </p:txBody>
      </p:sp>
      <p:sp>
        <p:nvSpPr>
          <p:cNvPr id="337" name="Google Shape;337;p26"/>
          <p:cNvSpPr txBox="1"/>
          <p:nvPr/>
        </p:nvSpPr>
        <p:spPr>
          <a:xfrm>
            <a:off x="710250" y="4400425"/>
            <a:ext cx="734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Features used to train ML model to predict proportion of child wasting</a:t>
            </a:r>
            <a:endParaRPr sz="1100"/>
          </a:p>
        </p:txBody>
      </p:sp>
      <p:pic>
        <p:nvPicPr>
          <p:cNvPr id="338" name="Google Shape;338;p26"/>
          <p:cNvPicPr preferRelativeResize="0"/>
          <p:nvPr/>
        </p:nvPicPr>
        <p:blipFill>
          <a:blip r:embed="rId3">
            <a:alphaModFix/>
          </a:blip>
          <a:stretch>
            <a:fillRect/>
          </a:stretch>
        </p:blipFill>
        <p:spPr>
          <a:xfrm>
            <a:off x="477625" y="2790950"/>
            <a:ext cx="7812827" cy="160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7"/>
          <p:cNvPicPr preferRelativeResize="0"/>
          <p:nvPr/>
        </p:nvPicPr>
        <p:blipFill>
          <a:blip r:embed="rId3">
            <a:alphaModFix/>
          </a:blip>
          <a:stretch>
            <a:fillRect/>
          </a:stretch>
        </p:blipFill>
        <p:spPr>
          <a:xfrm>
            <a:off x="166650" y="3601675"/>
            <a:ext cx="8839200" cy="1343550"/>
          </a:xfrm>
          <a:prstGeom prst="rect">
            <a:avLst/>
          </a:prstGeom>
          <a:noFill/>
          <a:ln>
            <a:noFill/>
          </a:ln>
        </p:spPr>
      </p:pic>
      <p:sp>
        <p:nvSpPr>
          <p:cNvPr id="344" name="Google Shape;344;p27"/>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Prediction Model</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345" name="Google Shape;345;p27"/>
          <p:cNvSpPr txBox="1"/>
          <p:nvPr/>
        </p:nvSpPr>
        <p:spPr>
          <a:xfrm>
            <a:off x="429600" y="1161050"/>
            <a:ext cx="8313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An XGBoost model is proposed to predict the proportion of wasted child in each country in a given year.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After training, we carry out cross-validation test to evaluate the performance measured by accuracy. The result is </a:t>
            </a:r>
            <a:r>
              <a:rPr lang="en">
                <a:latin typeface="Roboto"/>
                <a:ea typeface="Roboto"/>
                <a:cs typeface="Roboto"/>
                <a:sym typeface="Roboto"/>
              </a:rPr>
              <a:t>stated</a:t>
            </a:r>
            <a:r>
              <a:rPr lang="en">
                <a:latin typeface="Roboto"/>
                <a:ea typeface="Roboto"/>
                <a:cs typeface="Roboto"/>
                <a:sym typeface="Roboto"/>
              </a:rPr>
              <a:t> below.   </a:t>
            </a:r>
            <a:endParaRPr>
              <a:latin typeface="Roboto"/>
              <a:ea typeface="Roboto"/>
              <a:cs typeface="Roboto"/>
              <a:sym typeface="Roboto"/>
            </a:endParaRPr>
          </a:p>
        </p:txBody>
      </p:sp>
      <p:sp>
        <p:nvSpPr>
          <p:cNvPr id="346" name="Google Shape;346;p27"/>
          <p:cNvSpPr/>
          <p:nvPr/>
        </p:nvSpPr>
        <p:spPr>
          <a:xfrm>
            <a:off x="801125" y="4602575"/>
            <a:ext cx="1497900" cy="400200"/>
          </a:xfrm>
          <a:prstGeom prst="rect">
            <a:avLst/>
          </a:prstGeom>
          <a:no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27"/>
          <p:cNvPicPr preferRelativeResize="0"/>
          <p:nvPr/>
        </p:nvPicPr>
        <p:blipFill>
          <a:blip r:embed="rId4">
            <a:alphaModFix/>
          </a:blip>
          <a:stretch>
            <a:fillRect/>
          </a:stretch>
        </p:blipFill>
        <p:spPr>
          <a:xfrm>
            <a:off x="592150" y="1481345"/>
            <a:ext cx="4975800" cy="142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p:nvPr/>
        </p:nvSpPr>
        <p:spPr>
          <a:xfrm rot="10800000">
            <a:off x="598400" y="1321775"/>
            <a:ext cx="3216600" cy="1299000"/>
          </a:xfrm>
          <a:prstGeom prst="rect">
            <a:avLst/>
          </a:prstGeom>
          <a:gradFill>
            <a:gsLst>
              <a:gs pos="0">
                <a:srgbClr val="EFEFEF"/>
              </a:gs>
              <a:gs pos="64000">
                <a:srgbClr val="F3F3F3"/>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rot="10800000">
            <a:off x="542100" y="3328075"/>
            <a:ext cx="4613400" cy="1138500"/>
          </a:xfrm>
          <a:prstGeom prst="rect">
            <a:avLst/>
          </a:prstGeom>
          <a:gradFill>
            <a:gsLst>
              <a:gs pos="0">
                <a:srgbClr val="EFEFEF"/>
              </a:gs>
              <a:gs pos="64000">
                <a:srgbClr val="F3F3F3"/>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4158550" y="2328400"/>
            <a:ext cx="4613400" cy="1149300"/>
          </a:xfrm>
          <a:prstGeom prst="rect">
            <a:avLst/>
          </a:prstGeom>
          <a:gradFill>
            <a:gsLst>
              <a:gs pos="0">
                <a:srgbClr val="EFEFEF"/>
              </a:gs>
              <a:gs pos="64000">
                <a:srgbClr val="F3F3F3"/>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559680" y="1399624"/>
            <a:ext cx="1158785" cy="114932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3595337" y="2243227"/>
            <a:ext cx="1158785" cy="114932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4559680" y="3086829"/>
            <a:ext cx="1158785" cy="114932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txBox="1"/>
          <p:nvPr/>
        </p:nvSpPr>
        <p:spPr>
          <a:xfrm>
            <a:off x="680825" y="1536888"/>
            <a:ext cx="3737400" cy="2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6"/>
                </a:solidFill>
                <a:latin typeface="Fira Sans Extra Condensed"/>
                <a:ea typeface="Fira Sans Extra Condensed"/>
                <a:cs typeface="Fira Sans Extra Condensed"/>
                <a:sym typeface="Fira Sans Extra Condensed"/>
              </a:rPr>
              <a:t>Coordinated </a:t>
            </a:r>
            <a:r>
              <a:rPr b="1" lang="en" sz="1600">
                <a:solidFill>
                  <a:schemeClr val="accent6"/>
                </a:solidFill>
                <a:latin typeface="Fira Sans Extra Condensed"/>
                <a:ea typeface="Fira Sans Extra Condensed"/>
                <a:cs typeface="Fira Sans Extra Condensed"/>
                <a:sym typeface="Fira Sans Extra Condensed"/>
              </a:rPr>
              <a:t>Data Preparation</a:t>
            </a:r>
            <a:endParaRPr b="1" sz="1600">
              <a:solidFill>
                <a:schemeClr val="accent6"/>
              </a:solidFill>
              <a:latin typeface="Fira Sans Extra Condensed"/>
              <a:ea typeface="Fira Sans Extra Condensed"/>
              <a:cs typeface="Fira Sans Extra Condensed"/>
              <a:sym typeface="Fira Sans Extra Condensed"/>
            </a:endParaRPr>
          </a:p>
        </p:txBody>
      </p:sp>
      <p:sp>
        <p:nvSpPr>
          <p:cNvPr id="359" name="Google Shape;359;p28"/>
          <p:cNvSpPr txBox="1"/>
          <p:nvPr/>
        </p:nvSpPr>
        <p:spPr>
          <a:xfrm>
            <a:off x="770700" y="2011491"/>
            <a:ext cx="25176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To allow greater visibility on the problem of child malnutrition and thus better management insights. </a:t>
            </a:r>
            <a:endParaRPr sz="1200">
              <a:solidFill>
                <a:srgbClr val="000000"/>
              </a:solidFill>
              <a:latin typeface="Roboto"/>
              <a:ea typeface="Roboto"/>
              <a:cs typeface="Roboto"/>
              <a:sym typeface="Roboto"/>
            </a:endParaRPr>
          </a:p>
        </p:txBody>
      </p:sp>
      <p:sp>
        <p:nvSpPr>
          <p:cNvPr id="360" name="Google Shape;360;p28"/>
          <p:cNvSpPr txBox="1"/>
          <p:nvPr/>
        </p:nvSpPr>
        <p:spPr>
          <a:xfrm>
            <a:off x="5570700" y="2507325"/>
            <a:ext cx="2972400" cy="25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Popularize Open Sourced Data</a:t>
            </a:r>
            <a:endParaRPr b="1" sz="1600">
              <a:solidFill>
                <a:schemeClr val="accent4"/>
              </a:solidFill>
              <a:latin typeface="Fira Sans Extra Condensed"/>
              <a:ea typeface="Fira Sans Extra Condensed"/>
              <a:cs typeface="Fira Sans Extra Condensed"/>
              <a:sym typeface="Fira Sans Extra Condensed"/>
            </a:endParaRPr>
          </a:p>
        </p:txBody>
      </p:sp>
      <p:sp>
        <p:nvSpPr>
          <p:cNvPr id="361" name="Google Shape;361;p28"/>
          <p:cNvSpPr txBox="1"/>
          <p:nvPr/>
        </p:nvSpPr>
        <p:spPr>
          <a:xfrm>
            <a:off x="6025500" y="2826851"/>
            <a:ext cx="2517600" cy="56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Making the data more accessible, allowing public engagement to monitor or even alleviate the </a:t>
            </a:r>
            <a:r>
              <a:rPr lang="en" sz="1200">
                <a:latin typeface="Roboto"/>
                <a:ea typeface="Roboto"/>
                <a:cs typeface="Roboto"/>
                <a:sym typeface="Roboto"/>
              </a:rPr>
              <a:t>problem.</a:t>
            </a:r>
            <a:r>
              <a:rPr lang="en" sz="1200">
                <a:latin typeface="Roboto"/>
                <a:ea typeface="Roboto"/>
                <a:cs typeface="Roboto"/>
                <a:sym typeface="Roboto"/>
              </a:rPr>
              <a:t>  </a:t>
            </a:r>
            <a:endParaRPr sz="1200">
              <a:solidFill>
                <a:srgbClr val="000000"/>
              </a:solidFill>
              <a:latin typeface="Roboto"/>
              <a:ea typeface="Roboto"/>
              <a:cs typeface="Roboto"/>
              <a:sym typeface="Roboto"/>
            </a:endParaRPr>
          </a:p>
        </p:txBody>
      </p:sp>
      <p:sp>
        <p:nvSpPr>
          <p:cNvPr id="362" name="Google Shape;362;p28"/>
          <p:cNvSpPr txBox="1"/>
          <p:nvPr/>
        </p:nvSpPr>
        <p:spPr>
          <a:xfrm>
            <a:off x="770700" y="3360525"/>
            <a:ext cx="2972400" cy="2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Complex Optimization</a:t>
            </a:r>
            <a:endParaRPr b="1" sz="1600">
              <a:solidFill>
                <a:schemeClr val="accent5"/>
              </a:solidFill>
              <a:latin typeface="Fira Sans Extra Condensed"/>
              <a:ea typeface="Fira Sans Extra Condensed"/>
              <a:cs typeface="Fira Sans Extra Condensed"/>
              <a:sym typeface="Fira Sans Extra Condensed"/>
            </a:endParaRPr>
          </a:p>
        </p:txBody>
      </p:sp>
      <p:sp>
        <p:nvSpPr>
          <p:cNvPr id="363" name="Google Shape;363;p28"/>
          <p:cNvSpPr txBox="1"/>
          <p:nvPr/>
        </p:nvSpPr>
        <p:spPr>
          <a:xfrm>
            <a:off x="770700" y="3765525"/>
            <a:ext cx="3219900" cy="43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Stop treating child malnutrition as an isolated issue, but a complex optimization problem embedded deeply in socio-economy. </a:t>
            </a:r>
            <a:endParaRPr sz="1200">
              <a:solidFill>
                <a:srgbClr val="000000"/>
              </a:solidFill>
              <a:latin typeface="Roboto"/>
              <a:ea typeface="Roboto"/>
              <a:cs typeface="Roboto"/>
              <a:sym typeface="Roboto"/>
            </a:endParaRPr>
          </a:p>
        </p:txBody>
      </p:sp>
      <p:grpSp>
        <p:nvGrpSpPr>
          <p:cNvPr id="364" name="Google Shape;364;p28"/>
          <p:cNvGrpSpPr/>
          <p:nvPr/>
        </p:nvGrpSpPr>
        <p:grpSpPr>
          <a:xfrm>
            <a:off x="5029396" y="1881677"/>
            <a:ext cx="219345" cy="227301"/>
            <a:chOff x="3357325" y="2093500"/>
            <a:chExt cx="311525" cy="322825"/>
          </a:xfrm>
        </p:grpSpPr>
        <p:sp>
          <p:nvSpPr>
            <p:cNvPr id="365" name="Google Shape;365;p2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 name="Google Shape;366;p2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 name="Google Shape;367;p2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8" name="Google Shape;368;p28"/>
          <p:cNvGrpSpPr/>
          <p:nvPr/>
        </p:nvGrpSpPr>
        <p:grpSpPr>
          <a:xfrm>
            <a:off x="4947692" y="3477581"/>
            <a:ext cx="382765" cy="367810"/>
            <a:chOff x="-62890750" y="3747425"/>
            <a:chExt cx="330825" cy="317900"/>
          </a:xfrm>
        </p:grpSpPr>
        <p:sp>
          <p:nvSpPr>
            <p:cNvPr id="369" name="Google Shape;369;p2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8"/>
          <p:cNvGrpSpPr/>
          <p:nvPr/>
        </p:nvGrpSpPr>
        <p:grpSpPr>
          <a:xfrm>
            <a:off x="3990637" y="2634703"/>
            <a:ext cx="368186" cy="366364"/>
            <a:chOff x="-63679950" y="3360375"/>
            <a:chExt cx="318225" cy="316650"/>
          </a:xfrm>
        </p:grpSpPr>
        <p:sp>
          <p:nvSpPr>
            <p:cNvPr id="384" name="Google Shape;384;p2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8"/>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Recommendations </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nvSpPr>
        <p:spPr>
          <a:xfrm>
            <a:off x="710250" y="4572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000000"/>
                </a:solidFill>
                <a:latin typeface="Fira Sans Extra Condensed Medium"/>
                <a:ea typeface="Fira Sans Extra Condensed Medium"/>
                <a:cs typeface="Fira Sans Extra Condensed Medium"/>
                <a:sym typeface="Fira Sans Extra Condensed Medium"/>
              </a:rPr>
              <a:t>Thank You !!!</a:t>
            </a:r>
            <a:endParaRPr b="0" i="0" sz="4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394" name="Google Shape;394;p29"/>
          <p:cNvSpPr/>
          <p:nvPr/>
        </p:nvSpPr>
        <p:spPr>
          <a:xfrm>
            <a:off x="495529" y="1391907"/>
            <a:ext cx="8116934" cy="32329"/>
          </a:xfrm>
          <a:custGeom>
            <a:rect b="b" l="l" r="r" t="t"/>
            <a:pathLst>
              <a:path extrusionOk="0" h="1014" w="254589">
                <a:moveTo>
                  <a:pt x="507" y="1"/>
                </a:moveTo>
                <a:cubicBezTo>
                  <a:pt x="222" y="1"/>
                  <a:pt x="1" y="222"/>
                  <a:pt x="1" y="507"/>
                </a:cubicBezTo>
                <a:cubicBezTo>
                  <a:pt x="1" y="792"/>
                  <a:pt x="222" y="1014"/>
                  <a:pt x="507" y="1014"/>
                </a:cubicBezTo>
                <a:lnTo>
                  <a:pt x="254082" y="1014"/>
                </a:lnTo>
                <a:cubicBezTo>
                  <a:pt x="254367" y="1014"/>
                  <a:pt x="254588" y="792"/>
                  <a:pt x="254588" y="507"/>
                </a:cubicBezTo>
                <a:cubicBezTo>
                  <a:pt x="254588" y="222"/>
                  <a:pt x="254367" y="1"/>
                  <a:pt x="254082" y="1"/>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9"/>
          <p:cNvSpPr/>
          <p:nvPr/>
        </p:nvSpPr>
        <p:spPr>
          <a:xfrm>
            <a:off x="8593222" y="859499"/>
            <a:ext cx="88888" cy="88888"/>
          </a:xfrm>
          <a:custGeom>
            <a:rect b="b" l="l" r="r" t="t"/>
            <a:pathLst>
              <a:path extrusionOk="0" h="2788" w="2788">
                <a:moveTo>
                  <a:pt x="1394" y="1"/>
                </a:moveTo>
                <a:cubicBezTo>
                  <a:pt x="634" y="1"/>
                  <a:pt x="1" y="634"/>
                  <a:pt x="1" y="1394"/>
                </a:cubicBezTo>
                <a:cubicBezTo>
                  <a:pt x="1" y="2154"/>
                  <a:pt x="634" y="2788"/>
                  <a:pt x="1394" y="2788"/>
                </a:cubicBezTo>
                <a:cubicBezTo>
                  <a:pt x="2154" y="2788"/>
                  <a:pt x="2788" y="2154"/>
                  <a:pt x="2788" y="1394"/>
                </a:cubicBezTo>
                <a:cubicBezTo>
                  <a:pt x="2788" y="634"/>
                  <a:pt x="2154" y="1"/>
                  <a:pt x="1394" y="1"/>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p29"/>
          <p:cNvPicPr preferRelativeResize="0"/>
          <p:nvPr/>
        </p:nvPicPr>
        <p:blipFill rotWithShape="1">
          <a:blip r:embed="rId3">
            <a:alphaModFix/>
          </a:blip>
          <a:srcRect b="0" l="0" r="0" t="0"/>
          <a:stretch/>
        </p:blipFill>
        <p:spPr>
          <a:xfrm>
            <a:off x="2713404" y="1660777"/>
            <a:ext cx="3840425" cy="2880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000000"/>
                </a:solidFill>
                <a:latin typeface="Fira Sans Extra Condensed Medium"/>
                <a:ea typeface="Fira Sans Extra Condensed Medium"/>
                <a:cs typeface="Fira Sans Extra Condensed Medium"/>
                <a:sym typeface="Fira Sans Extra Condensed Medium"/>
              </a:rPr>
              <a:t>Group Members</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95" name="Google Shape;95;p14"/>
          <p:cNvSpPr txBox="1"/>
          <p:nvPr/>
        </p:nvSpPr>
        <p:spPr>
          <a:xfrm>
            <a:off x="2547963" y="3739034"/>
            <a:ext cx="1835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Ang Woei Haw</a:t>
            </a:r>
            <a:endParaRPr b="0" i="0" sz="1500" u="none" cap="none" strike="noStrike">
              <a:solidFill>
                <a:srgbClr val="000000"/>
              </a:solidFill>
              <a:latin typeface="Fira Sans Medium"/>
              <a:ea typeface="Fira Sans Medium"/>
              <a:cs typeface="Fira Sans Medium"/>
              <a:sym typeface="Fira Sans Medium"/>
            </a:endParaRPr>
          </a:p>
        </p:txBody>
      </p:sp>
      <p:sp>
        <p:nvSpPr>
          <p:cNvPr id="96" name="Google Shape;96;p14"/>
          <p:cNvSpPr txBox="1"/>
          <p:nvPr/>
        </p:nvSpPr>
        <p:spPr>
          <a:xfrm>
            <a:off x="2547975" y="4228324"/>
            <a:ext cx="1835100" cy="44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UTM Master of Data </a:t>
            </a:r>
            <a:br>
              <a:rPr b="0" i="0" lang="en" sz="1200" u="none" cap="none" strike="noStrike">
                <a:solidFill>
                  <a:srgbClr val="000000"/>
                </a:solidFill>
                <a:latin typeface="Roboto"/>
                <a:ea typeface="Roboto"/>
                <a:cs typeface="Roboto"/>
                <a:sym typeface="Roboto"/>
              </a:rPr>
            </a:br>
            <a:r>
              <a:rPr b="0" i="0" lang="en" sz="1200" u="none" cap="none" strike="noStrike">
                <a:solidFill>
                  <a:srgbClr val="000000"/>
                </a:solidFill>
                <a:latin typeface="Roboto"/>
                <a:ea typeface="Roboto"/>
                <a:cs typeface="Roboto"/>
                <a:sym typeface="Roboto"/>
              </a:rPr>
              <a:t>Science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anghaw@graduate.utm.my</a:t>
            </a:r>
            <a:endParaRPr sz="1200">
              <a:latin typeface="Roboto"/>
              <a:ea typeface="Roboto"/>
              <a:cs typeface="Roboto"/>
              <a:sym typeface="Roboto"/>
            </a:endParaRPr>
          </a:p>
        </p:txBody>
      </p:sp>
      <p:sp>
        <p:nvSpPr>
          <p:cNvPr id="97" name="Google Shape;97;p14"/>
          <p:cNvSpPr txBox="1"/>
          <p:nvPr/>
        </p:nvSpPr>
        <p:spPr>
          <a:xfrm>
            <a:off x="2624164" y="1653950"/>
            <a:ext cx="1835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Chong Xian Jun</a:t>
            </a:r>
            <a:endParaRPr b="0" i="0" sz="1500" u="none" cap="none" strike="noStrike">
              <a:solidFill>
                <a:srgbClr val="000000"/>
              </a:solidFill>
              <a:latin typeface="Fira Sans Medium"/>
              <a:ea typeface="Fira Sans Medium"/>
              <a:cs typeface="Fira Sans Medium"/>
              <a:sym typeface="Fira Sans Medium"/>
            </a:endParaRPr>
          </a:p>
        </p:txBody>
      </p:sp>
      <p:sp>
        <p:nvSpPr>
          <p:cNvPr id="98" name="Google Shape;98;p14"/>
          <p:cNvSpPr txBox="1"/>
          <p:nvPr/>
        </p:nvSpPr>
        <p:spPr>
          <a:xfrm>
            <a:off x="2624164" y="2159762"/>
            <a:ext cx="18351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UTM Master of Data Science</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chong.jun@graduate.utm.my</a:t>
            </a:r>
            <a:endParaRPr sz="1200">
              <a:solidFill>
                <a:schemeClr val="dk1"/>
              </a:solidFill>
              <a:latin typeface="Roboto"/>
              <a:ea typeface="Roboto"/>
              <a:cs typeface="Roboto"/>
              <a:sym typeface="Roboto"/>
            </a:endParaRPr>
          </a:p>
        </p:txBody>
      </p:sp>
      <p:sp>
        <p:nvSpPr>
          <p:cNvPr id="99" name="Google Shape;99;p14"/>
          <p:cNvSpPr txBox="1"/>
          <p:nvPr/>
        </p:nvSpPr>
        <p:spPr>
          <a:xfrm>
            <a:off x="7119963" y="3739034"/>
            <a:ext cx="1835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Tan Fei Zhi</a:t>
            </a:r>
            <a:endParaRPr b="0" i="0" sz="1500" u="none" cap="none" strike="noStrike">
              <a:solidFill>
                <a:srgbClr val="000000"/>
              </a:solidFill>
              <a:latin typeface="Fira Sans Medium"/>
              <a:ea typeface="Fira Sans Medium"/>
              <a:cs typeface="Fira Sans Medium"/>
              <a:sym typeface="Fira Sans Medium"/>
            </a:endParaRPr>
          </a:p>
        </p:txBody>
      </p:sp>
      <p:sp>
        <p:nvSpPr>
          <p:cNvPr id="100" name="Google Shape;100;p14"/>
          <p:cNvSpPr txBox="1"/>
          <p:nvPr/>
        </p:nvSpPr>
        <p:spPr>
          <a:xfrm>
            <a:off x="7119975" y="4075922"/>
            <a:ext cx="1835100" cy="44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UTM Master of Data Science</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feizhi98@gmail.com</a:t>
            </a:r>
            <a:endParaRPr sz="1200">
              <a:solidFill>
                <a:schemeClr val="dk1"/>
              </a:solidFill>
              <a:latin typeface="Roboto"/>
              <a:ea typeface="Roboto"/>
              <a:cs typeface="Roboto"/>
              <a:sym typeface="Roboto"/>
            </a:endParaRPr>
          </a:p>
        </p:txBody>
      </p:sp>
      <p:sp>
        <p:nvSpPr>
          <p:cNvPr id="101" name="Google Shape;101;p14"/>
          <p:cNvSpPr txBox="1"/>
          <p:nvPr/>
        </p:nvSpPr>
        <p:spPr>
          <a:xfrm>
            <a:off x="7119964" y="1653950"/>
            <a:ext cx="1835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Fira Sans Medium"/>
                <a:ea typeface="Fira Sans Medium"/>
                <a:cs typeface="Fira Sans Medium"/>
                <a:sym typeface="Fira Sans Medium"/>
              </a:rPr>
              <a:t>Lim Jia Yee</a:t>
            </a:r>
            <a:endParaRPr b="0" i="0" sz="1500" u="none" cap="none" strike="noStrike">
              <a:solidFill>
                <a:srgbClr val="000000"/>
              </a:solidFill>
              <a:latin typeface="Fira Sans Medium"/>
              <a:ea typeface="Fira Sans Medium"/>
              <a:cs typeface="Fira Sans Medium"/>
              <a:sym typeface="Fira Sans Medium"/>
            </a:endParaRPr>
          </a:p>
        </p:txBody>
      </p:sp>
      <p:sp>
        <p:nvSpPr>
          <p:cNvPr id="102" name="Google Shape;102;p14"/>
          <p:cNvSpPr txBox="1"/>
          <p:nvPr/>
        </p:nvSpPr>
        <p:spPr>
          <a:xfrm>
            <a:off x="7119964" y="2151824"/>
            <a:ext cx="18351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UTM Master of Data Science</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jiayeelim@graduate.utm.my</a:t>
            </a:r>
            <a:endParaRPr sz="1200">
              <a:latin typeface="Roboto"/>
              <a:ea typeface="Roboto"/>
              <a:cs typeface="Roboto"/>
              <a:sym typeface="Roboto"/>
            </a:endParaRPr>
          </a:p>
        </p:txBody>
      </p:sp>
      <p:pic>
        <p:nvPicPr>
          <p:cNvPr id="103" name="Google Shape;103;p14"/>
          <p:cNvPicPr preferRelativeResize="0"/>
          <p:nvPr/>
        </p:nvPicPr>
        <p:blipFill rotWithShape="1">
          <a:blip r:embed="rId3">
            <a:alphaModFix/>
          </a:blip>
          <a:srcRect b="0" l="0" r="0" t="0"/>
          <a:stretch/>
        </p:blipFill>
        <p:spPr>
          <a:xfrm>
            <a:off x="407462" y="1067700"/>
            <a:ext cx="1718100" cy="1718100"/>
          </a:xfrm>
          <a:prstGeom prst="ellipse">
            <a:avLst/>
          </a:prstGeom>
          <a:noFill/>
          <a:ln>
            <a:noFill/>
          </a:ln>
        </p:spPr>
      </p:pic>
      <p:grpSp>
        <p:nvGrpSpPr>
          <p:cNvPr id="104" name="Google Shape;104;p14"/>
          <p:cNvGrpSpPr/>
          <p:nvPr/>
        </p:nvGrpSpPr>
        <p:grpSpPr>
          <a:xfrm>
            <a:off x="203771" y="3070220"/>
            <a:ext cx="1921779" cy="1668374"/>
            <a:chOff x="457188" y="1854623"/>
            <a:chExt cx="2236707" cy="2237626"/>
          </a:xfrm>
        </p:grpSpPr>
        <p:sp>
          <p:nvSpPr>
            <p:cNvPr id="105" name="Google Shape;105;p14"/>
            <p:cNvSpPr/>
            <p:nvPr/>
          </p:nvSpPr>
          <p:spPr>
            <a:xfrm>
              <a:off x="457188" y="1854623"/>
              <a:ext cx="2236707" cy="2237626"/>
            </a:xfrm>
            <a:custGeom>
              <a:rect b="b" l="l" r="r" t="t"/>
              <a:pathLst>
                <a:path extrusionOk="0" h="75468" w="75437">
                  <a:moveTo>
                    <a:pt x="37719" y="0"/>
                  </a:moveTo>
                  <a:cubicBezTo>
                    <a:pt x="16881" y="0"/>
                    <a:pt x="1" y="16911"/>
                    <a:pt x="1" y="37750"/>
                  </a:cubicBezTo>
                  <a:cubicBezTo>
                    <a:pt x="1" y="58588"/>
                    <a:pt x="16881" y="75467"/>
                    <a:pt x="37719" y="75467"/>
                  </a:cubicBezTo>
                  <a:cubicBezTo>
                    <a:pt x="58557" y="75467"/>
                    <a:pt x="75437" y="58588"/>
                    <a:pt x="75437" y="37750"/>
                  </a:cubicBezTo>
                  <a:cubicBezTo>
                    <a:pt x="75437" y="16911"/>
                    <a:pt x="58557" y="0"/>
                    <a:pt x="37719" y="0"/>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a:off x="1776464" y="3963568"/>
              <a:ext cx="69529" cy="110832"/>
            </a:xfrm>
            <a:custGeom>
              <a:rect b="b" l="l" r="r" t="t"/>
              <a:pathLst>
                <a:path extrusionOk="0" h="3738" w="2345">
                  <a:moveTo>
                    <a:pt x="1" y="1"/>
                  </a:moveTo>
                  <a:lnTo>
                    <a:pt x="1" y="3737"/>
                  </a:lnTo>
                  <a:cubicBezTo>
                    <a:pt x="793" y="3579"/>
                    <a:pt x="1553" y="3421"/>
                    <a:pt x="2345" y="3231"/>
                  </a:cubicBezTo>
                  <a:cubicBezTo>
                    <a:pt x="1806" y="2027"/>
                    <a:pt x="1014" y="951"/>
                    <a:pt x="1"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a:off x="1925782" y="3956986"/>
              <a:ext cx="183118" cy="77031"/>
            </a:xfrm>
            <a:custGeom>
              <a:rect b="b" l="l" r="r" t="t"/>
              <a:pathLst>
                <a:path extrusionOk="0" h="2598" w="6176">
                  <a:moveTo>
                    <a:pt x="6176" y="1"/>
                  </a:moveTo>
                  <a:lnTo>
                    <a:pt x="0" y="1648"/>
                  </a:lnTo>
                  <a:cubicBezTo>
                    <a:pt x="64" y="1964"/>
                    <a:pt x="159" y="2281"/>
                    <a:pt x="222" y="2598"/>
                  </a:cubicBezTo>
                  <a:cubicBezTo>
                    <a:pt x="2312" y="1901"/>
                    <a:pt x="4276" y="1046"/>
                    <a:pt x="61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4"/>
          <p:cNvGrpSpPr/>
          <p:nvPr/>
        </p:nvGrpSpPr>
        <p:grpSpPr>
          <a:xfrm>
            <a:off x="4643484" y="3070220"/>
            <a:ext cx="1921779" cy="1668374"/>
            <a:chOff x="457188" y="1854623"/>
            <a:chExt cx="2236707" cy="2237626"/>
          </a:xfrm>
        </p:grpSpPr>
        <p:sp>
          <p:nvSpPr>
            <p:cNvPr id="109" name="Google Shape;109;p14"/>
            <p:cNvSpPr/>
            <p:nvPr/>
          </p:nvSpPr>
          <p:spPr>
            <a:xfrm>
              <a:off x="457188" y="1854623"/>
              <a:ext cx="2236707" cy="2237626"/>
            </a:xfrm>
            <a:custGeom>
              <a:rect b="b" l="l" r="r" t="t"/>
              <a:pathLst>
                <a:path extrusionOk="0" h="75468" w="75437">
                  <a:moveTo>
                    <a:pt x="37719" y="0"/>
                  </a:moveTo>
                  <a:cubicBezTo>
                    <a:pt x="16881" y="0"/>
                    <a:pt x="1" y="16911"/>
                    <a:pt x="1" y="37750"/>
                  </a:cubicBezTo>
                  <a:cubicBezTo>
                    <a:pt x="1" y="58588"/>
                    <a:pt x="16881" y="75467"/>
                    <a:pt x="37719" y="75467"/>
                  </a:cubicBezTo>
                  <a:cubicBezTo>
                    <a:pt x="58557" y="75467"/>
                    <a:pt x="75437" y="58588"/>
                    <a:pt x="75437" y="37750"/>
                  </a:cubicBezTo>
                  <a:cubicBezTo>
                    <a:pt x="75437" y="16911"/>
                    <a:pt x="58557" y="0"/>
                    <a:pt x="37719" y="0"/>
                  </a:cubicBezTo>
                  <a:close/>
                </a:path>
              </a:pathLst>
            </a:custGeom>
            <a:solidFill>
              <a:srgbClr val="EDEDED"/>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1776464" y="3963568"/>
              <a:ext cx="69529" cy="110832"/>
            </a:xfrm>
            <a:custGeom>
              <a:rect b="b" l="l" r="r" t="t"/>
              <a:pathLst>
                <a:path extrusionOk="0" h="3738" w="2345">
                  <a:moveTo>
                    <a:pt x="1" y="1"/>
                  </a:moveTo>
                  <a:lnTo>
                    <a:pt x="1" y="3737"/>
                  </a:lnTo>
                  <a:cubicBezTo>
                    <a:pt x="793" y="3579"/>
                    <a:pt x="1553" y="3421"/>
                    <a:pt x="2345" y="3231"/>
                  </a:cubicBezTo>
                  <a:cubicBezTo>
                    <a:pt x="1806" y="2027"/>
                    <a:pt x="1014" y="951"/>
                    <a:pt x="1" y="1"/>
                  </a:cubicBezTo>
                  <a:close/>
                </a:path>
              </a:pathLst>
            </a:custGeom>
            <a:solidFill>
              <a:srgbClr val="EDEDED"/>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1925782" y="3956986"/>
              <a:ext cx="183118" cy="77031"/>
            </a:xfrm>
            <a:custGeom>
              <a:rect b="b" l="l" r="r" t="t"/>
              <a:pathLst>
                <a:path extrusionOk="0" h="2598" w="6176">
                  <a:moveTo>
                    <a:pt x="6176" y="1"/>
                  </a:moveTo>
                  <a:lnTo>
                    <a:pt x="0" y="1648"/>
                  </a:lnTo>
                  <a:cubicBezTo>
                    <a:pt x="64" y="1964"/>
                    <a:pt x="159" y="2281"/>
                    <a:pt x="222" y="2598"/>
                  </a:cubicBezTo>
                  <a:cubicBezTo>
                    <a:pt x="2312" y="1901"/>
                    <a:pt x="4276" y="1046"/>
                    <a:pt x="6176" y="1"/>
                  </a:cubicBezTo>
                  <a:close/>
                </a:path>
              </a:pathLst>
            </a:cu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14"/>
          <p:cNvGrpSpPr/>
          <p:nvPr/>
        </p:nvGrpSpPr>
        <p:grpSpPr>
          <a:xfrm>
            <a:off x="4752534" y="1067745"/>
            <a:ext cx="1921779" cy="1668374"/>
            <a:chOff x="457188" y="1854623"/>
            <a:chExt cx="2236707" cy="2237626"/>
          </a:xfrm>
        </p:grpSpPr>
        <p:sp>
          <p:nvSpPr>
            <p:cNvPr id="113" name="Google Shape;113;p14"/>
            <p:cNvSpPr/>
            <p:nvPr/>
          </p:nvSpPr>
          <p:spPr>
            <a:xfrm>
              <a:off x="457188" y="1854623"/>
              <a:ext cx="2236707" cy="2237626"/>
            </a:xfrm>
            <a:custGeom>
              <a:rect b="b" l="l" r="r" t="t"/>
              <a:pathLst>
                <a:path extrusionOk="0" h="75468" w="75437">
                  <a:moveTo>
                    <a:pt x="37719" y="0"/>
                  </a:moveTo>
                  <a:cubicBezTo>
                    <a:pt x="16881" y="0"/>
                    <a:pt x="1" y="16911"/>
                    <a:pt x="1" y="37750"/>
                  </a:cubicBezTo>
                  <a:cubicBezTo>
                    <a:pt x="1" y="58588"/>
                    <a:pt x="16881" y="75467"/>
                    <a:pt x="37719" y="75467"/>
                  </a:cubicBezTo>
                  <a:cubicBezTo>
                    <a:pt x="58557" y="75467"/>
                    <a:pt x="75437" y="58588"/>
                    <a:pt x="75437" y="37750"/>
                  </a:cubicBezTo>
                  <a:cubicBezTo>
                    <a:pt x="75437" y="16911"/>
                    <a:pt x="58557" y="0"/>
                    <a:pt x="37719" y="0"/>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a:off x="1776464" y="3963568"/>
              <a:ext cx="69529" cy="110832"/>
            </a:xfrm>
            <a:custGeom>
              <a:rect b="b" l="l" r="r" t="t"/>
              <a:pathLst>
                <a:path extrusionOk="0" h="3738" w="2345">
                  <a:moveTo>
                    <a:pt x="1" y="1"/>
                  </a:moveTo>
                  <a:lnTo>
                    <a:pt x="1" y="3737"/>
                  </a:lnTo>
                  <a:cubicBezTo>
                    <a:pt x="793" y="3579"/>
                    <a:pt x="1553" y="3421"/>
                    <a:pt x="2345" y="3231"/>
                  </a:cubicBezTo>
                  <a:cubicBezTo>
                    <a:pt x="1806" y="2027"/>
                    <a:pt x="1014" y="951"/>
                    <a:pt x="1"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a:off x="1925782" y="3956986"/>
              <a:ext cx="183118" cy="77031"/>
            </a:xfrm>
            <a:custGeom>
              <a:rect b="b" l="l" r="r" t="t"/>
              <a:pathLst>
                <a:path extrusionOk="0" h="2598" w="6176">
                  <a:moveTo>
                    <a:pt x="6176" y="1"/>
                  </a:moveTo>
                  <a:lnTo>
                    <a:pt x="0" y="1648"/>
                  </a:lnTo>
                  <a:cubicBezTo>
                    <a:pt x="64" y="1964"/>
                    <a:pt x="159" y="2281"/>
                    <a:pt x="222" y="2598"/>
                  </a:cubicBezTo>
                  <a:cubicBezTo>
                    <a:pt x="2312" y="1901"/>
                    <a:pt x="4276" y="1046"/>
                    <a:pt x="61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 name="Google Shape;116;p14"/>
          <p:cNvPicPr preferRelativeResize="0"/>
          <p:nvPr/>
        </p:nvPicPr>
        <p:blipFill rotWithShape="1">
          <a:blip r:embed="rId4">
            <a:alphaModFix/>
          </a:blip>
          <a:srcRect b="26919" l="27336" r="26888" t="21312"/>
          <a:stretch/>
        </p:blipFill>
        <p:spPr>
          <a:xfrm>
            <a:off x="4752525" y="1092575"/>
            <a:ext cx="1921800" cy="1643400"/>
          </a:xfrm>
          <a:prstGeom prst="ellipse">
            <a:avLst/>
          </a:prstGeom>
          <a:noFill/>
          <a:ln>
            <a:noFill/>
          </a:ln>
          <a:effectLst>
            <a:outerShdw blurRad="57150" rotWithShape="0" algn="bl" dir="5400000" dist="19050">
              <a:srgbClr val="000000">
                <a:alpha val="49800"/>
              </a:srgbClr>
            </a:outerShdw>
          </a:effectLst>
        </p:spPr>
      </p:pic>
      <p:pic>
        <p:nvPicPr>
          <p:cNvPr id="117" name="Google Shape;117;p14"/>
          <p:cNvPicPr preferRelativeResize="0"/>
          <p:nvPr/>
        </p:nvPicPr>
        <p:blipFill rotWithShape="1">
          <a:blip r:embed="rId5">
            <a:alphaModFix/>
          </a:blip>
          <a:srcRect b="9966" l="0" r="0" t="0"/>
          <a:stretch/>
        </p:blipFill>
        <p:spPr>
          <a:xfrm>
            <a:off x="4643475" y="3020575"/>
            <a:ext cx="1921800" cy="1718100"/>
          </a:xfrm>
          <a:prstGeom prst="ellipse">
            <a:avLst/>
          </a:prstGeom>
          <a:noFill/>
          <a:ln>
            <a:noFill/>
          </a:ln>
        </p:spPr>
      </p:pic>
      <p:pic>
        <p:nvPicPr>
          <p:cNvPr id="118" name="Google Shape;118;p14"/>
          <p:cNvPicPr preferRelativeResize="0"/>
          <p:nvPr/>
        </p:nvPicPr>
        <p:blipFill rotWithShape="1">
          <a:blip r:embed="rId6">
            <a:alphaModFix/>
          </a:blip>
          <a:srcRect b="0" l="0" r="0" t="0"/>
          <a:stretch/>
        </p:blipFill>
        <p:spPr>
          <a:xfrm>
            <a:off x="203775" y="3020572"/>
            <a:ext cx="1921776" cy="19286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15"/>
          <p:cNvGrpSpPr/>
          <p:nvPr/>
        </p:nvGrpSpPr>
        <p:grpSpPr>
          <a:xfrm>
            <a:off x="2445559" y="4294165"/>
            <a:ext cx="219345" cy="227301"/>
            <a:chOff x="3357325" y="2093500"/>
            <a:chExt cx="311525" cy="322825"/>
          </a:xfrm>
        </p:grpSpPr>
        <p:sp>
          <p:nvSpPr>
            <p:cNvPr id="124" name="Google Shape;124;p1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 name="Google Shape;125;p1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 name="Google Shape;126;p1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7" name="Google Shape;127;p15"/>
          <p:cNvSpPr txBox="1"/>
          <p:nvPr/>
        </p:nvSpPr>
        <p:spPr>
          <a:xfrm>
            <a:off x="4109375" y="992150"/>
            <a:ext cx="4381800" cy="98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latin typeface="Roboto"/>
                <a:ea typeface="Roboto"/>
                <a:cs typeface="Roboto"/>
                <a:sym typeface="Roboto"/>
              </a:rPr>
              <a:t>Malnutrition has proven to be one of the leading issues that are directly or concomitantly responsible for more than half of all deaths worldwide, especially among children under age five. It can be classified into several forms, i.e. overweight, underweight, stunting, wasting. </a:t>
            </a:r>
            <a:endParaRPr sz="15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5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WHO estimated that 45% death among children were caused by undernutrition. This mostly happen in low and middle-income countries. </a:t>
            </a:r>
            <a:endParaRPr sz="15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sz="15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500">
              <a:solidFill>
                <a:schemeClr val="dk1"/>
              </a:solidFill>
              <a:latin typeface="Roboto"/>
              <a:ea typeface="Roboto"/>
              <a:cs typeface="Roboto"/>
              <a:sym typeface="Roboto"/>
            </a:endParaRPr>
          </a:p>
        </p:txBody>
      </p:sp>
      <p:pic>
        <p:nvPicPr>
          <p:cNvPr id="128" name="Google Shape;128;p15"/>
          <p:cNvPicPr preferRelativeResize="0"/>
          <p:nvPr/>
        </p:nvPicPr>
        <p:blipFill rotWithShape="1">
          <a:blip r:embed="rId3">
            <a:alphaModFix/>
          </a:blip>
          <a:srcRect b="7552" l="14711" r="20622" t="0"/>
          <a:stretch/>
        </p:blipFill>
        <p:spPr>
          <a:xfrm>
            <a:off x="752025" y="689075"/>
            <a:ext cx="2478824" cy="3765351"/>
          </a:xfrm>
          <a:prstGeom prst="rect">
            <a:avLst/>
          </a:prstGeom>
          <a:noFill/>
          <a:ln>
            <a:noFill/>
          </a:ln>
        </p:spPr>
      </p:pic>
      <p:sp>
        <p:nvSpPr>
          <p:cNvPr id="129" name="Google Shape;129;p15"/>
          <p:cNvSpPr txBox="1"/>
          <p:nvPr/>
        </p:nvSpPr>
        <p:spPr>
          <a:xfrm>
            <a:off x="710250" y="3810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Current Issues</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pic>
        <p:nvPicPr>
          <p:cNvPr id="130" name="Google Shape;130;p15"/>
          <p:cNvPicPr preferRelativeResize="0"/>
          <p:nvPr/>
        </p:nvPicPr>
        <p:blipFill>
          <a:blip r:embed="rId4">
            <a:alphaModFix/>
          </a:blip>
          <a:stretch>
            <a:fillRect/>
          </a:stretch>
        </p:blipFill>
        <p:spPr>
          <a:xfrm>
            <a:off x="7509575" y="3917025"/>
            <a:ext cx="981600" cy="98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16"/>
          <p:cNvGrpSpPr/>
          <p:nvPr/>
        </p:nvGrpSpPr>
        <p:grpSpPr>
          <a:xfrm>
            <a:off x="4579359" y="4411816"/>
            <a:ext cx="188784" cy="186173"/>
            <a:chOff x="3357325" y="2093500"/>
            <a:chExt cx="311525" cy="322825"/>
          </a:xfrm>
        </p:grpSpPr>
        <p:sp>
          <p:nvSpPr>
            <p:cNvPr id="136" name="Google Shape;136;p1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 name="Google Shape;137;p1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 name="Google Shape;138;p1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9" name="Google Shape;139;p16"/>
          <p:cNvSpPr txBox="1"/>
          <p:nvPr/>
        </p:nvSpPr>
        <p:spPr>
          <a:xfrm>
            <a:off x="4573300" y="1852425"/>
            <a:ext cx="37479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According to WHO, the Sustainable Development Goals(SDG) is to end child wasting. </a:t>
            </a:r>
            <a:r>
              <a:rPr lang="en" sz="1500">
                <a:solidFill>
                  <a:schemeClr val="dk1"/>
                </a:solidFill>
                <a:latin typeface="Roboto"/>
                <a:ea typeface="Roboto"/>
                <a:cs typeface="Roboto"/>
                <a:sym typeface="Roboto"/>
              </a:rPr>
              <a:t>To achieve this goal, </a:t>
            </a:r>
            <a:r>
              <a:rPr lang="en" sz="1500">
                <a:solidFill>
                  <a:schemeClr val="dk1"/>
                </a:solidFill>
                <a:latin typeface="Roboto"/>
                <a:ea typeface="Roboto"/>
                <a:cs typeface="Roboto"/>
                <a:sym typeface="Roboto"/>
              </a:rPr>
              <a:t>WHO </a:t>
            </a:r>
            <a:r>
              <a:rPr lang="en" sz="1500">
                <a:solidFill>
                  <a:srgbClr val="1A1A1A"/>
                </a:solidFill>
              </a:rPr>
              <a:t>targets to reduce the proportion of children suffering from wasting to &lt;5% by 2025 and &lt;3% by 2030. </a:t>
            </a:r>
            <a:endParaRPr sz="1500">
              <a:solidFill>
                <a:schemeClr val="dk1"/>
              </a:solidFill>
              <a:latin typeface="Roboto"/>
              <a:ea typeface="Roboto"/>
              <a:cs typeface="Roboto"/>
              <a:sym typeface="Roboto"/>
            </a:endParaRPr>
          </a:p>
        </p:txBody>
      </p:sp>
      <p:sp>
        <p:nvSpPr>
          <p:cNvPr id="140" name="Google Shape;140;p16"/>
          <p:cNvSpPr txBox="1"/>
          <p:nvPr/>
        </p:nvSpPr>
        <p:spPr>
          <a:xfrm>
            <a:off x="4874500" y="959838"/>
            <a:ext cx="3145500" cy="5547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400">
                <a:solidFill>
                  <a:schemeClr val="dk1"/>
                </a:solidFill>
                <a:latin typeface="Fira Sans Extra Condensed"/>
                <a:ea typeface="Fira Sans Extra Condensed"/>
                <a:cs typeface="Fira Sans Extra Condensed"/>
                <a:sym typeface="Fira Sans Extra Condensed"/>
              </a:rPr>
              <a:t>Children is our future</a:t>
            </a:r>
            <a:endParaRPr b="1" sz="2400">
              <a:solidFill>
                <a:schemeClr val="dk1"/>
              </a:solidFill>
              <a:latin typeface="Fira Sans Extra Condensed"/>
              <a:ea typeface="Fira Sans Extra Condensed"/>
              <a:cs typeface="Fira Sans Extra Condensed"/>
              <a:sym typeface="Fira Sans Extra Condensed"/>
            </a:endParaRPr>
          </a:p>
        </p:txBody>
      </p:sp>
      <p:pic>
        <p:nvPicPr>
          <p:cNvPr id="141" name="Google Shape;141;p16"/>
          <p:cNvPicPr preferRelativeResize="0"/>
          <p:nvPr/>
        </p:nvPicPr>
        <p:blipFill rotWithShape="1">
          <a:blip r:embed="rId3">
            <a:alphaModFix/>
          </a:blip>
          <a:srcRect b="16921" l="14624" r="18102" t="14236"/>
          <a:stretch/>
        </p:blipFill>
        <p:spPr>
          <a:xfrm>
            <a:off x="913625" y="1228851"/>
            <a:ext cx="2917650" cy="2985875"/>
          </a:xfrm>
          <a:prstGeom prst="rect">
            <a:avLst/>
          </a:prstGeom>
          <a:noFill/>
          <a:ln>
            <a:noFill/>
          </a:ln>
        </p:spPr>
      </p:pic>
      <p:sp>
        <p:nvSpPr>
          <p:cNvPr id="142" name="Google Shape;142;p16"/>
          <p:cNvSpPr txBox="1"/>
          <p:nvPr/>
        </p:nvSpPr>
        <p:spPr>
          <a:xfrm>
            <a:off x="710250" y="250300"/>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Introduction</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143" name="Google Shape;143;p16"/>
          <p:cNvSpPr/>
          <p:nvPr/>
        </p:nvSpPr>
        <p:spPr>
          <a:xfrm>
            <a:off x="4892812" y="4091963"/>
            <a:ext cx="1189200" cy="807900"/>
          </a:xfrm>
          <a:prstGeom prst="roundRect">
            <a:avLst>
              <a:gd fmla="val 1145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txBox="1"/>
          <p:nvPr/>
        </p:nvSpPr>
        <p:spPr>
          <a:xfrm>
            <a:off x="5024050" y="4179581"/>
            <a:ext cx="558900" cy="181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&lt;5</a:t>
            </a:r>
            <a:r>
              <a:rPr b="1" lang="en" sz="1800">
                <a:solidFill>
                  <a:schemeClr val="dk1"/>
                </a:solidFill>
                <a:latin typeface="Fira Sans Extra Condensed"/>
                <a:ea typeface="Fira Sans Extra Condensed"/>
                <a:cs typeface="Fira Sans Extra Condensed"/>
                <a:sym typeface="Fira Sans Extra Condensed"/>
              </a:rPr>
              <a:t>%</a:t>
            </a:r>
            <a:endParaRPr b="1" sz="1800">
              <a:solidFill>
                <a:schemeClr val="dk1"/>
              </a:solidFill>
              <a:latin typeface="Fira Sans Extra Condensed"/>
              <a:ea typeface="Fira Sans Extra Condensed"/>
              <a:cs typeface="Fira Sans Extra Condensed"/>
              <a:sym typeface="Fira Sans Extra Condensed"/>
            </a:endParaRPr>
          </a:p>
        </p:txBody>
      </p:sp>
      <p:sp>
        <p:nvSpPr>
          <p:cNvPr id="145" name="Google Shape;145;p16"/>
          <p:cNvSpPr txBox="1"/>
          <p:nvPr/>
        </p:nvSpPr>
        <p:spPr>
          <a:xfrm>
            <a:off x="5024050" y="4434144"/>
            <a:ext cx="926700" cy="48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latin typeface="Roboto"/>
                <a:ea typeface="Roboto"/>
                <a:cs typeface="Roboto"/>
                <a:sym typeface="Roboto"/>
              </a:rPr>
              <a:t>By 2025</a:t>
            </a:r>
            <a:endParaRPr sz="1200">
              <a:solidFill>
                <a:schemeClr val="dk1"/>
              </a:solidFill>
              <a:latin typeface="Roboto"/>
              <a:ea typeface="Roboto"/>
              <a:cs typeface="Roboto"/>
              <a:sym typeface="Roboto"/>
            </a:endParaRPr>
          </a:p>
        </p:txBody>
      </p:sp>
      <p:sp>
        <p:nvSpPr>
          <p:cNvPr id="146" name="Google Shape;146;p16"/>
          <p:cNvSpPr/>
          <p:nvPr/>
        </p:nvSpPr>
        <p:spPr>
          <a:xfrm>
            <a:off x="5784811" y="3909200"/>
            <a:ext cx="572100" cy="486000"/>
          </a:xfrm>
          <a:prstGeom prst="ellipse">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6"/>
          <p:cNvGrpSpPr/>
          <p:nvPr/>
        </p:nvGrpSpPr>
        <p:grpSpPr>
          <a:xfrm>
            <a:off x="5929181" y="4033857"/>
            <a:ext cx="279720" cy="236411"/>
            <a:chOff x="-62151950" y="4111775"/>
            <a:chExt cx="318225" cy="316650"/>
          </a:xfrm>
        </p:grpSpPr>
        <p:sp>
          <p:nvSpPr>
            <p:cNvPr id="148" name="Google Shape;148;p1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6"/>
          <p:cNvSpPr/>
          <p:nvPr/>
        </p:nvSpPr>
        <p:spPr>
          <a:xfrm>
            <a:off x="6807925" y="4120457"/>
            <a:ext cx="1126800" cy="788100"/>
          </a:xfrm>
          <a:prstGeom prst="roundRect">
            <a:avLst>
              <a:gd fmla="val 1145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7652364" y="3880900"/>
            <a:ext cx="542700" cy="474300"/>
          </a:xfrm>
          <a:prstGeom prst="ellipse">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6932245" y="4205901"/>
            <a:ext cx="542700" cy="176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&lt;3%</a:t>
            </a:r>
            <a:endParaRPr b="1" sz="1800">
              <a:solidFill>
                <a:schemeClr val="dk1"/>
              </a:solidFill>
              <a:latin typeface="Fira Sans Extra Condensed"/>
              <a:ea typeface="Fira Sans Extra Condensed"/>
              <a:cs typeface="Fira Sans Extra Condensed"/>
              <a:sym typeface="Fira Sans Extra Condensed"/>
            </a:endParaRPr>
          </a:p>
        </p:txBody>
      </p:sp>
      <p:sp>
        <p:nvSpPr>
          <p:cNvPr id="155" name="Google Shape;155;p16"/>
          <p:cNvSpPr txBox="1"/>
          <p:nvPr/>
        </p:nvSpPr>
        <p:spPr>
          <a:xfrm>
            <a:off x="6932244" y="4393289"/>
            <a:ext cx="878100" cy="47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By 2030</a:t>
            </a:r>
            <a:endParaRPr sz="1200">
              <a:solidFill>
                <a:schemeClr val="dk1"/>
              </a:solidFill>
              <a:latin typeface="Roboto"/>
              <a:ea typeface="Roboto"/>
              <a:cs typeface="Roboto"/>
              <a:sym typeface="Roboto"/>
            </a:endParaRPr>
          </a:p>
        </p:txBody>
      </p:sp>
      <p:grpSp>
        <p:nvGrpSpPr>
          <p:cNvPr id="156" name="Google Shape;156;p16"/>
          <p:cNvGrpSpPr/>
          <p:nvPr/>
        </p:nvGrpSpPr>
        <p:grpSpPr>
          <a:xfrm>
            <a:off x="7794309" y="4003134"/>
            <a:ext cx="263643" cy="231167"/>
            <a:chOff x="-61783350" y="3743950"/>
            <a:chExt cx="316650" cy="317450"/>
          </a:xfrm>
        </p:grpSpPr>
        <p:sp>
          <p:nvSpPr>
            <p:cNvPr id="157" name="Google Shape;157;p1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p:nvPr/>
        </p:nvSpPr>
        <p:spPr>
          <a:xfrm>
            <a:off x="525725" y="1317550"/>
            <a:ext cx="8415368" cy="3682396"/>
          </a:xfrm>
          <a:custGeom>
            <a:rect b="b" l="l" r="r" t="t"/>
            <a:pathLst>
              <a:path extrusionOk="0" h="49309" w="151410">
                <a:moveTo>
                  <a:pt x="2819" y="0"/>
                </a:moveTo>
                <a:cubicBezTo>
                  <a:pt x="1267" y="0"/>
                  <a:pt x="0" y="1267"/>
                  <a:pt x="0" y="2819"/>
                </a:cubicBezTo>
                <a:lnTo>
                  <a:pt x="0" y="46522"/>
                </a:lnTo>
                <a:cubicBezTo>
                  <a:pt x="0" y="48073"/>
                  <a:pt x="1267" y="49309"/>
                  <a:pt x="2819" y="49309"/>
                </a:cubicBezTo>
                <a:lnTo>
                  <a:pt x="148591" y="49309"/>
                </a:lnTo>
                <a:cubicBezTo>
                  <a:pt x="150143" y="49309"/>
                  <a:pt x="151410" y="48073"/>
                  <a:pt x="151410" y="46522"/>
                </a:cubicBezTo>
                <a:lnTo>
                  <a:pt x="151410" y="2819"/>
                </a:lnTo>
                <a:cubicBezTo>
                  <a:pt x="151410" y="1267"/>
                  <a:pt x="150143" y="0"/>
                  <a:pt x="148591" y="0"/>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7"/>
          <p:cNvGrpSpPr/>
          <p:nvPr/>
        </p:nvGrpSpPr>
        <p:grpSpPr>
          <a:xfrm>
            <a:off x="2199171" y="379135"/>
            <a:ext cx="4745658" cy="698398"/>
            <a:chOff x="2130264" y="455335"/>
            <a:chExt cx="4745658" cy="698398"/>
          </a:xfrm>
        </p:grpSpPr>
        <p:sp>
          <p:nvSpPr>
            <p:cNvPr id="165" name="Google Shape;165;p17"/>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7"/>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7"/>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17"/>
          <p:cNvSpPr txBox="1"/>
          <p:nvPr/>
        </p:nvSpPr>
        <p:spPr>
          <a:xfrm>
            <a:off x="685800" y="623575"/>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chemeClr val="dk1"/>
              </a:buClr>
              <a:buSzPts val="1100"/>
              <a:buFont typeface="Arial"/>
              <a:buNone/>
            </a:pPr>
            <a:r>
              <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chemeClr val="dk1"/>
              </a:buClr>
              <a:buSzPts val="1100"/>
              <a:buFont typeface="Arial"/>
              <a:buNone/>
            </a:pPr>
            <a:r>
              <a:rPr b="0" i="0" lang="en" sz="2500" u="none" cap="none" strike="noStrike">
                <a:solidFill>
                  <a:schemeClr val="lt1"/>
                </a:solidFill>
                <a:latin typeface="Fira Sans Extra Condensed"/>
                <a:ea typeface="Fira Sans Extra Condensed"/>
                <a:cs typeface="Fira Sans Extra Condensed"/>
                <a:sym typeface="Fira Sans Extra Condensed"/>
              </a:rPr>
              <a:t>Dataset</a:t>
            </a:r>
            <a:endParaRPr b="0" i="0" sz="2500" u="none" cap="none" strike="noStrike">
              <a:solidFill>
                <a:schemeClr val="lt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chemeClr val="dk1"/>
              </a:buClr>
              <a:buSzPts val="1100"/>
              <a:buFont typeface="Arial"/>
              <a:buNone/>
            </a:pPr>
            <a:r>
              <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chemeClr val="dk1"/>
              </a:buClr>
              <a:buSzPts val="1100"/>
              <a:buFont typeface="Arial"/>
              <a:buNone/>
            </a:pPr>
            <a:r>
              <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77" name="Google Shape;177;p17"/>
          <p:cNvGrpSpPr/>
          <p:nvPr/>
        </p:nvGrpSpPr>
        <p:grpSpPr>
          <a:xfrm>
            <a:off x="2197282" y="1690173"/>
            <a:ext cx="6071911" cy="19000"/>
            <a:chOff x="2190160" y="1840049"/>
            <a:chExt cx="1156973" cy="19023"/>
          </a:xfrm>
        </p:grpSpPr>
        <p:sp>
          <p:nvSpPr>
            <p:cNvPr id="178" name="Google Shape;178;p17"/>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17"/>
          <p:cNvSpPr txBox="1"/>
          <p:nvPr/>
        </p:nvSpPr>
        <p:spPr>
          <a:xfrm>
            <a:off x="2093225" y="1420250"/>
            <a:ext cx="61995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Medium"/>
                <a:ea typeface="Fira Sans Medium"/>
                <a:cs typeface="Fira Sans Medium"/>
                <a:sym typeface="Fira Sans Medium"/>
              </a:rPr>
              <a:t>The datasets are extracted from </a:t>
            </a:r>
            <a:r>
              <a:rPr lang="en">
                <a:latin typeface="Fira Sans Medium"/>
                <a:ea typeface="Fira Sans Medium"/>
                <a:cs typeface="Fira Sans Medium"/>
                <a:sym typeface="Fira Sans Medium"/>
              </a:rPr>
              <a:t>the sources below:</a:t>
            </a:r>
            <a:endParaRPr b="0" i="0" sz="1400" u="none" cap="none" strike="noStrike">
              <a:solidFill>
                <a:srgbClr val="000000"/>
              </a:solidFill>
              <a:latin typeface="Fira Sans Medium"/>
              <a:ea typeface="Fira Sans Medium"/>
              <a:cs typeface="Fira Sans Medium"/>
              <a:sym typeface="Fira Sans Medium"/>
            </a:endParaRPr>
          </a:p>
        </p:txBody>
      </p:sp>
      <p:sp>
        <p:nvSpPr>
          <p:cNvPr id="182" name="Google Shape;182;p17"/>
          <p:cNvSpPr txBox="1"/>
          <p:nvPr/>
        </p:nvSpPr>
        <p:spPr>
          <a:xfrm>
            <a:off x="775125" y="2223975"/>
            <a:ext cx="5335500" cy="98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sz="1100">
              <a:latin typeface="Roboto"/>
              <a:ea typeface="Roboto"/>
              <a:cs typeface="Roboto"/>
              <a:sym typeface="Roboto"/>
            </a:endParaRPr>
          </a:p>
          <a:p>
            <a:pPr indent="-311150" lvl="0" marL="457200" marR="0" rtl="0" algn="l">
              <a:lnSpc>
                <a:spcPct val="100000"/>
              </a:lnSpc>
              <a:spcBef>
                <a:spcPts val="0"/>
              </a:spcBef>
              <a:spcAft>
                <a:spcPts val="0"/>
              </a:spcAft>
              <a:buSzPts val="1300"/>
              <a:buFont typeface="Fira Sans Extra Condensed"/>
              <a:buAutoNum type="arabicParenR"/>
            </a:pPr>
            <a:r>
              <a:rPr lang="en" sz="1300" u="sng">
                <a:solidFill>
                  <a:schemeClr val="dk1"/>
                </a:solidFill>
                <a:latin typeface="Fira Sans Extra Condensed"/>
                <a:ea typeface="Fira Sans Extra Condensed"/>
                <a:cs typeface="Fira Sans Extra Condensed"/>
                <a:sym typeface="Fira Sans Extra Condensed"/>
                <a:hlinkClick r:id="rId3">
                  <a:extLst>
                    <a:ext uri="{A12FA001-AC4F-418D-AE19-62706E023703}">
                      <ahyp:hlinkClr val="tx"/>
                    </a:ext>
                  </a:extLst>
                </a:hlinkClick>
              </a:rPr>
              <a:t>https://apps.who.int/gho/data/node.main.ngest?lang=en</a:t>
            </a:r>
            <a:endParaRPr sz="13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br>
              <a:rPr lang="en" sz="1300">
                <a:solidFill>
                  <a:schemeClr val="dk1"/>
                </a:solidFill>
                <a:latin typeface="Fira Sans Extra Condensed"/>
                <a:ea typeface="Fira Sans Extra Condensed"/>
                <a:cs typeface="Fira Sans Extra Condensed"/>
                <a:sym typeface="Fira Sans Extra Condensed"/>
              </a:rPr>
            </a:br>
            <a:br>
              <a:rPr lang="en" sz="1300">
                <a:solidFill>
                  <a:schemeClr val="dk1"/>
                </a:solidFill>
                <a:latin typeface="Fira Sans Extra Condensed"/>
                <a:ea typeface="Fira Sans Extra Condensed"/>
                <a:cs typeface="Fira Sans Extra Condensed"/>
                <a:sym typeface="Fira Sans Extra Condensed"/>
              </a:rPr>
            </a:br>
            <a:br>
              <a:rPr lang="en" sz="1300">
                <a:solidFill>
                  <a:schemeClr val="dk1"/>
                </a:solidFill>
                <a:latin typeface="Fira Sans Extra Condensed"/>
                <a:ea typeface="Fira Sans Extra Condensed"/>
                <a:cs typeface="Fira Sans Extra Condensed"/>
                <a:sym typeface="Fira Sans Extra Condensed"/>
              </a:rPr>
            </a:br>
            <a:br>
              <a:rPr lang="en" sz="1300">
                <a:solidFill>
                  <a:schemeClr val="dk1"/>
                </a:solidFill>
                <a:latin typeface="Fira Sans Extra Condensed"/>
                <a:ea typeface="Fira Sans Extra Condensed"/>
                <a:cs typeface="Fira Sans Extra Condensed"/>
                <a:sym typeface="Fira Sans Extra Condensed"/>
              </a:rPr>
            </a:br>
            <a:br>
              <a:rPr lang="en" sz="1300">
                <a:solidFill>
                  <a:schemeClr val="dk1"/>
                </a:solidFill>
                <a:latin typeface="Fira Sans Extra Condensed"/>
                <a:ea typeface="Fira Sans Extra Condensed"/>
                <a:cs typeface="Fira Sans Extra Condensed"/>
                <a:sym typeface="Fira Sans Extra Condensed"/>
              </a:rPr>
            </a:br>
            <a:br>
              <a:rPr lang="en" sz="1300">
                <a:solidFill>
                  <a:schemeClr val="dk1"/>
                </a:solidFill>
                <a:latin typeface="Fira Sans Extra Condensed"/>
                <a:ea typeface="Fira Sans Extra Condensed"/>
                <a:cs typeface="Fira Sans Extra Condensed"/>
                <a:sym typeface="Fira Sans Extra Condensed"/>
              </a:rPr>
            </a:br>
            <a:endParaRPr sz="1300">
              <a:solidFill>
                <a:schemeClr val="dk1"/>
              </a:solidFill>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u="sng">
                <a:solidFill>
                  <a:schemeClr val="hlink"/>
                </a:solidFill>
                <a:latin typeface="Fira Sans Extra Condensed"/>
                <a:ea typeface="Fira Sans Extra Condensed"/>
                <a:cs typeface="Fira Sans Extra Condensed"/>
                <a:sym typeface="Fira Sans Extra Condensed"/>
                <a:hlinkClick r:id="rId4"/>
              </a:rPr>
              <a:t>https://data.unicef.org/resources/dataset/malnutrition-data/</a:t>
            </a:r>
            <a:r>
              <a:rPr lang="en" sz="1300">
                <a:latin typeface="Fira Sans Extra Condensed"/>
                <a:ea typeface="Fira Sans Extra Condensed"/>
                <a:cs typeface="Fira Sans Extra Condensed"/>
                <a:sym typeface="Fira Sans Extra Condensed"/>
              </a:rPr>
              <a:t> </a:t>
            </a:r>
            <a:endParaRPr sz="13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sz="1300">
              <a:latin typeface="Fira Sans Extra Condensed"/>
              <a:ea typeface="Fira Sans Extra Condensed"/>
              <a:cs typeface="Fira Sans Extra Condensed"/>
              <a:sym typeface="Fira Sans Extra Condensed"/>
            </a:endParaRPr>
          </a:p>
        </p:txBody>
      </p:sp>
      <p:pic>
        <p:nvPicPr>
          <p:cNvPr id="183" name="Google Shape;183;p17"/>
          <p:cNvPicPr preferRelativeResize="0"/>
          <p:nvPr/>
        </p:nvPicPr>
        <p:blipFill>
          <a:blip r:embed="rId5">
            <a:alphaModFix/>
          </a:blip>
          <a:stretch>
            <a:fillRect/>
          </a:stretch>
        </p:blipFill>
        <p:spPr>
          <a:xfrm>
            <a:off x="1138261" y="3813548"/>
            <a:ext cx="6818591" cy="1009150"/>
          </a:xfrm>
          <a:prstGeom prst="rect">
            <a:avLst/>
          </a:prstGeom>
          <a:noFill/>
          <a:ln>
            <a:noFill/>
          </a:ln>
        </p:spPr>
      </p:pic>
      <p:pic>
        <p:nvPicPr>
          <p:cNvPr id="184" name="Google Shape;184;p17"/>
          <p:cNvPicPr preferRelativeResize="0"/>
          <p:nvPr/>
        </p:nvPicPr>
        <p:blipFill>
          <a:blip r:embed="rId6">
            <a:alphaModFix/>
          </a:blip>
          <a:stretch>
            <a:fillRect/>
          </a:stretch>
        </p:blipFill>
        <p:spPr>
          <a:xfrm>
            <a:off x="1136075" y="2308639"/>
            <a:ext cx="7273224" cy="774625"/>
          </a:xfrm>
          <a:prstGeom prst="rect">
            <a:avLst/>
          </a:prstGeom>
          <a:noFill/>
          <a:ln>
            <a:noFill/>
          </a:ln>
        </p:spPr>
      </p:pic>
      <p:sp>
        <p:nvSpPr>
          <p:cNvPr id="185" name="Google Shape;185;p17"/>
          <p:cNvSpPr/>
          <p:nvPr/>
        </p:nvSpPr>
        <p:spPr>
          <a:xfrm>
            <a:off x="7291604" y="288602"/>
            <a:ext cx="802105" cy="802105"/>
          </a:xfrm>
          <a:custGeom>
            <a:rect b="b" l="l" r="r" t="t"/>
            <a:pathLst>
              <a:path extrusionOk="0" h="25494" w="25494">
                <a:moveTo>
                  <a:pt x="12763" y="1"/>
                </a:moveTo>
                <a:cubicBezTo>
                  <a:pt x="5732" y="1"/>
                  <a:pt x="0" y="5701"/>
                  <a:pt x="0" y="12731"/>
                </a:cubicBezTo>
                <a:cubicBezTo>
                  <a:pt x="0" y="19794"/>
                  <a:pt x="5732" y="25494"/>
                  <a:pt x="12763" y="25494"/>
                </a:cubicBezTo>
                <a:cubicBezTo>
                  <a:pt x="19793" y="25494"/>
                  <a:pt x="25494" y="19794"/>
                  <a:pt x="25494" y="12731"/>
                </a:cubicBezTo>
                <a:cubicBezTo>
                  <a:pt x="25494" y="5701"/>
                  <a:pt x="19793" y="1"/>
                  <a:pt x="12763" y="1"/>
                </a:cubicBezTo>
                <a:close/>
              </a:path>
            </a:pathLst>
          </a:custGeom>
          <a:solidFill>
            <a:srgbClr val="43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17"/>
          <p:cNvPicPr preferRelativeResize="0"/>
          <p:nvPr/>
        </p:nvPicPr>
        <p:blipFill>
          <a:blip r:embed="rId7">
            <a:alphaModFix/>
          </a:blip>
          <a:stretch>
            <a:fillRect/>
          </a:stretch>
        </p:blipFill>
        <p:spPr>
          <a:xfrm>
            <a:off x="7343450" y="288600"/>
            <a:ext cx="698400" cy="69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p:nvPr/>
        </p:nvSpPr>
        <p:spPr>
          <a:xfrm>
            <a:off x="464769" y="388031"/>
            <a:ext cx="8209923" cy="511888"/>
          </a:xfrm>
          <a:custGeom>
            <a:rect b="b" l="l" r="r" t="t"/>
            <a:pathLst>
              <a:path extrusionOk="0" h="15994" w="256520">
                <a:moveTo>
                  <a:pt x="0" y="1"/>
                </a:moveTo>
                <a:lnTo>
                  <a:pt x="0" y="15994"/>
                </a:lnTo>
                <a:lnTo>
                  <a:pt x="256520" y="15994"/>
                </a:lnTo>
                <a:lnTo>
                  <a:pt x="256520" y="1"/>
                </a:lnTo>
                <a:close/>
              </a:path>
            </a:pathLst>
          </a:custGeom>
          <a:solidFill>
            <a:srgbClr val="43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txBox="1"/>
          <p:nvPr/>
        </p:nvSpPr>
        <p:spPr>
          <a:xfrm>
            <a:off x="710250" y="442825"/>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Problem Formulation &amp; Solution</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93" name="Google Shape;193;p18"/>
          <p:cNvSpPr txBox="1"/>
          <p:nvPr/>
        </p:nvSpPr>
        <p:spPr>
          <a:xfrm>
            <a:off x="539100" y="1600250"/>
            <a:ext cx="3804900" cy="11814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Using data science to deter </a:t>
            </a:r>
            <a:r>
              <a:rPr lang="en" sz="1700">
                <a:latin typeface="Roboto"/>
                <a:ea typeface="Roboto"/>
                <a:cs typeface="Roboto"/>
                <a:sym typeface="Roboto"/>
              </a:rPr>
              <a:t>child malnutrition</a:t>
            </a:r>
            <a:endParaRPr b="0" i="0" sz="1700" u="none" cap="none" strike="noStrike">
              <a:solidFill>
                <a:srgbClr val="000000"/>
              </a:solidFill>
              <a:latin typeface="Roboto"/>
              <a:ea typeface="Roboto"/>
              <a:cs typeface="Roboto"/>
              <a:sym typeface="Roboto"/>
            </a:endParaRPr>
          </a:p>
        </p:txBody>
      </p:sp>
      <p:cxnSp>
        <p:nvCxnSpPr>
          <p:cNvPr id="194" name="Google Shape;194;p18"/>
          <p:cNvCxnSpPr/>
          <p:nvPr/>
        </p:nvCxnSpPr>
        <p:spPr>
          <a:xfrm>
            <a:off x="4569738" y="1139025"/>
            <a:ext cx="0" cy="3724800"/>
          </a:xfrm>
          <a:prstGeom prst="straightConnector1">
            <a:avLst/>
          </a:prstGeom>
          <a:noFill/>
          <a:ln cap="flat" cmpd="sng" w="19050">
            <a:solidFill>
              <a:srgbClr val="30637F"/>
            </a:solidFill>
            <a:prstDash val="solid"/>
            <a:round/>
            <a:headEnd len="sm" w="sm" type="none"/>
            <a:tailEnd len="sm" w="sm" type="none"/>
          </a:ln>
        </p:spPr>
      </p:cxnSp>
      <p:sp>
        <p:nvSpPr>
          <p:cNvPr id="195" name="Google Shape;195;p18"/>
          <p:cNvSpPr txBox="1"/>
          <p:nvPr/>
        </p:nvSpPr>
        <p:spPr>
          <a:xfrm>
            <a:off x="4689375" y="1719025"/>
            <a:ext cx="4123200" cy="17793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00000"/>
              </a:lnSpc>
              <a:spcBef>
                <a:spcPts val="0"/>
              </a:spcBef>
              <a:spcAft>
                <a:spcPts val="0"/>
              </a:spcAft>
              <a:buSzPts val="1700"/>
              <a:buFont typeface="Roboto"/>
              <a:buChar char="❏"/>
            </a:pPr>
            <a:r>
              <a:rPr lang="en" sz="1700">
                <a:latin typeface="Roboto"/>
                <a:ea typeface="Roboto"/>
                <a:cs typeface="Roboto"/>
                <a:sym typeface="Roboto"/>
              </a:rPr>
              <a:t>To raise awareness regarding the condition of child malnutrition around the world</a:t>
            </a:r>
            <a:endParaRPr sz="1700">
              <a:latin typeface="Roboto"/>
              <a:ea typeface="Roboto"/>
              <a:cs typeface="Roboto"/>
              <a:sym typeface="Roboto"/>
            </a:endParaRPr>
          </a:p>
          <a:p>
            <a:pPr indent="-336550" lvl="0" marL="457200" marR="0" rtl="0" algn="l">
              <a:lnSpc>
                <a:spcPct val="100000"/>
              </a:lnSpc>
              <a:spcBef>
                <a:spcPts val="0"/>
              </a:spcBef>
              <a:spcAft>
                <a:spcPts val="0"/>
              </a:spcAft>
              <a:buSzPts val="1700"/>
              <a:buFont typeface="Roboto"/>
              <a:buChar char="❏"/>
            </a:pPr>
            <a:r>
              <a:rPr lang="en" sz="1700">
                <a:latin typeface="Roboto"/>
                <a:ea typeface="Roboto"/>
                <a:cs typeface="Roboto"/>
                <a:sym typeface="Roboto"/>
              </a:rPr>
              <a:t>To design tools for facilitating informed decisions by policies makers</a:t>
            </a:r>
            <a:endParaRPr b="0" i="0" sz="1500" u="none" cap="none" strike="noStrike">
              <a:solidFill>
                <a:srgbClr val="000000"/>
              </a:solidFill>
              <a:latin typeface="Roboto"/>
              <a:ea typeface="Roboto"/>
              <a:cs typeface="Roboto"/>
              <a:sym typeface="Roboto"/>
            </a:endParaRPr>
          </a:p>
        </p:txBody>
      </p:sp>
      <p:sp>
        <p:nvSpPr>
          <p:cNvPr id="196" name="Google Shape;196;p18"/>
          <p:cNvSpPr txBox="1"/>
          <p:nvPr/>
        </p:nvSpPr>
        <p:spPr>
          <a:xfrm>
            <a:off x="1363975" y="990525"/>
            <a:ext cx="28422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Roboto"/>
                <a:ea typeface="Roboto"/>
                <a:cs typeface="Roboto"/>
                <a:sym typeface="Roboto"/>
              </a:rPr>
              <a:t>Problem Formulation</a:t>
            </a:r>
            <a:endParaRPr b="1" i="0" sz="1900" u="none" cap="none" strike="noStrike">
              <a:solidFill>
                <a:srgbClr val="000000"/>
              </a:solidFill>
              <a:latin typeface="Roboto"/>
              <a:ea typeface="Roboto"/>
              <a:cs typeface="Roboto"/>
              <a:sym typeface="Roboto"/>
            </a:endParaRPr>
          </a:p>
        </p:txBody>
      </p:sp>
      <p:sp>
        <p:nvSpPr>
          <p:cNvPr id="197" name="Google Shape;197;p18"/>
          <p:cNvSpPr txBox="1"/>
          <p:nvPr/>
        </p:nvSpPr>
        <p:spPr>
          <a:xfrm>
            <a:off x="6114600" y="899925"/>
            <a:ext cx="1155600" cy="51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Roboto"/>
                <a:ea typeface="Roboto"/>
                <a:cs typeface="Roboto"/>
                <a:sym typeface="Roboto"/>
              </a:rPr>
              <a:t>Solution</a:t>
            </a:r>
            <a:endParaRPr b="1" i="0" sz="1900" u="none" cap="none" strike="noStrike">
              <a:solidFill>
                <a:srgbClr val="000000"/>
              </a:solidFill>
              <a:latin typeface="Roboto"/>
              <a:ea typeface="Roboto"/>
              <a:cs typeface="Roboto"/>
              <a:sym typeface="Roboto"/>
            </a:endParaRPr>
          </a:p>
        </p:txBody>
      </p:sp>
      <p:pic>
        <p:nvPicPr>
          <p:cNvPr id="198" name="Google Shape;198;p18"/>
          <p:cNvPicPr preferRelativeResize="0"/>
          <p:nvPr/>
        </p:nvPicPr>
        <p:blipFill>
          <a:blip r:embed="rId3">
            <a:alphaModFix/>
          </a:blip>
          <a:stretch>
            <a:fillRect/>
          </a:stretch>
        </p:blipFill>
        <p:spPr>
          <a:xfrm>
            <a:off x="1363975" y="3240925"/>
            <a:ext cx="1941425" cy="1941425"/>
          </a:xfrm>
          <a:prstGeom prst="rect">
            <a:avLst/>
          </a:prstGeom>
          <a:noFill/>
          <a:ln>
            <a:noFill/>
          </a:ln>
        </p:spPr>
      </p:pic>
      <p:pic>
        <p:nvPicPr>
          <p:cNvPr id="199" name="Google Shape;199;p18"/>
          <p:cNvPicPr preferRelativeResize="0"/>
          <p:nvPr/>
        </p:nvPicPr>
        <p:blipFill>
          <a:blip r:embed="rId4">
            <a:alphaModFix/>
          </a:blip>
          <a:stretch>
            <a:fillRect/>
          </a:stretch>
        </p:blipFill>
        <p:spPr>
          <a:xfrm>
            <a:off x="4755963" y="3678100"/>
            <a:ext cx="3990026" cy="137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nvSpPr>
        <p:spPr>
          <a:xfrm>
            <a:off x="499050" y="315500"/>
            <a:ext cx="81459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Severe Wasting and Wasting Population over Years</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nvGrpSpPr>
          <p:cNvPr id="205" name="Google Shape;205;p19"/>
          <p:cNvGrpSpPr/>
          <p:nvPr/>
        </p:nvGrpSpPr>
        <p:grpSpPr>
          <a:xfrm>
            <a:off x="586655" y="1793334"/>
            <a:ext cx="1643263" cy="2632313"/>
            <a:chOff x="634943" y="1231381"/>
            <a:chExt cx="1606946" cy="2574137"/>
          </a:xfrm>
        </p:grpSpPr>
        <p:sp>
          <p:nvSpPr>
            <p:cNvPr id="206" name="Google Shape;206;p19"/>
            <p:cNvSpPr/>
            <p:nvPr/>
          </p:nvSpPr>
          <p:spPr>
            <a:xfrm>
              <a:off x="990739" y="2347466"/>
              <a:ext cx="212764" cy="295897"/>
            </a:xfrm>
            <a:custGeom>
              <a:rect b="b" l="l" r="r" t="t"/>
              <a:pathLst>
                <a:path extrusionOk="0" h="9692" w="6969">
                  <a:moveTo>
                    <a:pt x="6968" y="1078"/>
                  </a:moveTo>
                  <a:cubicBezTo>
                    <a:pt x="6588" y="2439"/>
                    <a:pt x="6208" y="3801"/>
                    <a:pt x="6176" y="5353"/>
                  </a:cubicBezTo>
                  <a:cubicBezTo>
                    <a:pt x="6176" y="6588"/>
                    <a:pt x="6335" y="7443"/>
                    <a:pt x="6968" y="8330"/>
                  </a:cubicBezTo>
                  <a:cubicBezTo>
                    <a:pt x="4435" y="9248"/>
                    <a:pt x="1458" y="9692"/>
                    <a:pt x="1" y="7823"/>
                  </a:cubicBezTo>
                  <a:cubicBezTo>
                    <a:pt x="3168" y="6303"/>
                    <a:pt x="2028" y="2883"/>
                    <a:pt x="2376" y="349"/>
                  </a:cubicBezTo>
                  <a:cubicBezTo>
                    <a:pt x="3389" y="223"/>
                    <a:pt x="5226" y="1"/>
                    <a:pt x="6968" y="1078"/>
                  </a:cubicBezTo>
                  <a:close/>
                </a:path>
              </a:pathLst>
            </a:custGeom>
            <a:solidFill>
              <a:srgbClr val="FDC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9"/>
            <p:cNvSpPr/>
            <p:nvPr/>
          </p:nvSpPr>
          <p:spPr>
            <a:xfrm>
              <a:off x="669747" y="1398044"/>
              <a:ext cx="855695" cy="1021015"/>
            </a:xfrm>
            <a:custGeom>
              <a:rect b="b" l="l" r="r" t="t"/>
              <a:pathLst>
                <a:path extrusionOk="0" h="33443" w="28028">
                  <a:moveTo>
                    <a:pt x="12478" y="1203"/>
                  </a:moveTo>
                  <a:cubicBezTo>
                    <a:pt x="15899" y="855"/>
                    <a:pt x="19351" y="0"/>
                    <a:pt x="22106" y="2217"/>
                  </a:cubicBezTo>
                  <a:cubicBezTo>
                    <a:pt x="24703" y="4307"/>
                    <a:pt x="25843" y="6872"/>
                    <a:pt x="26191" y="9849"/>
                  </a:cubicBezTo>
                  <a:cubicBezTo>
                    <a:pt x="27046" y="17196"/>
                    <a:pt x="28028" y="26285"/>
                    <a:pt x="23341" y="30624"/>
                  </a:cubicBezTo>
                  <a:cubicBezTo>
                    <a:pt x="20681" y="33094"/>
                    <a:pt x="15455" y="33442"/>
                    <a:pt x="10135" y="31257"/>
                  </a:cubicBezTo>
                  <a:cubicBezTo>
                    <a:pt x="4086" y="28787"/>
                    <a:pt x="1" y="14124"/>
                    <a:pt x="856" y="8962"/>
                  </a:cubicBezTo>
                  <a:cubicBezTo>
                    <a:pt x="1806" y="3262"/>
                    <a:pt x="5574" y="1837"/>
                    <a:pt x="12478" y="1203"/>
                  </a:cubicBezTo>
                  <a:close/>
                </a:path>
              </a:pathLst>
            </a:custGeom>
            <a:solidFill>
              <a:srgbClr val="FDC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p:nvPr/>
          </p:nvSpPr>
          <p:spPr>
            <a:xfrm>
              <a:off x="1159937" y="1937540"/>
              <a:ext cx="78309" cy="209863"/>
            </a:xfrm>
            <a:custGeom>
              <a:rect b="b" l="l" r="r" t="t"/>
              <a:pathLst>
                <a:path extrusionOk="0" h="6874" w="2565">
                  <a:moveTo>
                    <a:pt x="476" y="0"/>
                  </a:moveTo>
                  <a:cubicBezTo>
                    <a:pt x="1" y="602"/>
                    <a:pt x="223" y="2439"/>
                    <a:pt x="286" y="3104"/>
                  </a:cubicBezTo>
                  <a:cubicBezTo>
                    <a:pt x="381" y="4402"/>
                    <a:pt x="476" y="5606"/>
                    <a:pt x="856" y="6872"/>
                  </a:cubicBezTo>
                  <a:cubicBezTo>
                    <a:pt x="879" y="6873"/>
                    <a:pt x="902" y="6873"/>
                    <a:pt x="925" y="6873"/>
                  </a:cubicBezTo>
                  <a:cubicBezTo>
                    <a:pt x="2079" y="6873"/>
                    <a:pt x="2564" y="6096"/>
                    <a:pt x="2471" y="5289"/>
                  </a:cubicBezTo>
                  <a:cubicBezTo>
                    <a:pt x="2249" y="3832"/>
                    <a:pt x="1268" y="1774"/>
                    <a:pt x="666" y="317"/>
                  </a:cubicBezTo>
                  <a:cubicBezTo>
                    <a:pt x="539" y="32"/>
                    <a:pt x="476" y="0"/>
                    <a:pt x="476" y="0"/>
                  </a:cubicBezTo>
                  <a:close/>
                </a:path>
              </a:pathLst>
            </a:custGeom>
            <a:solidFill>
              <a:srgbClr val="E9A1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867001" y="1992127"/>
              <a:ext cx="178875" cy="146086"/>
            </a:xfrm>
            <a:custGeom>
              <a:rect b="b" l="l" r="r" t="t"/>
              <a:pathLst>
                <a:path extrusionOk="0" h="4785" w="5859">
                  <a:moveTo>
                    <a:pt x="2929" y="0"/>
                  </a:moveTo>
                  <a:cubicBezTo>
                    <a:pt x="2819" y="0"/>
                    <a:pt x="2708" y="6"/>
                    <a:pt x="2597" y="17"/>
                  </a:cubicBezTo>
                  <a:cubicBezTo>
                    <a:pt x="1109" y="176"/>
                    <a:pt x="0" y="1347"/>
                    <a:pt x="190" y="2678"/>
                  </a:cubicBezTo>
                  <a:cubicBezTo>
                    <a:pt x="337" y="3881"/>
                    <a:pt x="1517" y="4785"/>
                    <a:pt x="2899" y="4785"/>
                  </a:cubicBezTo>
                  <a:cubicBezTo>
                    <a:pt x="3009" y="4785"/>
                    <a:pt x="3119" y="4779"/>
                    <a:pt x="3230" y="4768"/>
                  </a:cubicBezTo>
                  <a:cubicBezTo>
                    <a:pt x="4751" y="4609"/>
                    <a:pt x="5859" y="3438"/>
                    <a:pt x="5669" y="2108"/>
                  </a:cubicBezTo>
                  <a:cubicBezTo>
                    <a:pt x="5522" y="904"/>
                    <a:pt x="4315" y="0"/>
                    <a:pt x="2929" y="0"/>
                  </a:cubicBezTo>
                  <a:close/>
                </a:path>
              </a:pathLst>
            </a:custGeom>
            <a:solidFill>
              <a:srgbClr val="FFBE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1293383" y="1949569"/>
              <a:ext cx="177929" cy="146117"/>
            </a:xfrm>
            <a:custGeom>
              <a:rect b="b" l="l" r="r" t="t"/>
              <a:pathLst>
                <a:path extrusionOk="0" h="4786" w="5828">
                  <a:moveTo>
                    <a:pt x="2928" y="1"/>
                  </a:moveTo>
                  <a:cubicBezTo>
                    <a:pt x="2819" y="1"/>
                    <a:pt x="2708" y="6"/>
                    <a:pt x="2597" y="18"/>
                  </a:cubicBezTo>
                  <a:cubicBezTo>
                    <a:pt x="1077" y="176"/>
                    <a:pt x="0" y="1348"/>
                    <a:pt x="159" y="2678"/>
                  </a:cubicBezTo>
                  <a:cubicBezTo>
                    <a:pt x="335" y="3881"/>
                    <a:pt x="1517" y="4786"/>
                    <a:pt x="2899" y="4786"/>
                  </a:cubicBezTo>
                  <a:cubicBezTo>
                    <a:pt x="3009" y="4786"/>
                    <a:pt x="3119" y="4780"/>
                    <a:pt x="3231" y="4768"/>
                  </a:cubicBezTo>
                  <a:cubicBezTo>
                    <a:pt x="4751" y="4610"/>
                    <a:pt x="5827" y="3438"/>
                    <a:pt x="5669" y="2140"/>
                  </a:cubicBezTo>
                  <a:cubicBezTo>
                    <a:pt x="5493" y="907"/>
                    <a:pt x="4310" y="1"/>
                    <a:pt x="2928" y="1"/>
                  </a:cubicBezTo>
                  <a:close/>
                </a:path>
              </a:pathLst>
            </a:custGeom>
            <a:solidFill>
              <a:srgbClr val="FFBE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a:off x="978192" y="1848575"/>
              <a:ext cx="52237" cy="49336"/>
            </a:xfrm>
            <a:custGeom>
              <a:rect b="b" l="l" r="r" t="t"/>
              <a:pathLst>
                <a:path extrusionOk="0" h="1616" w="1711">
                  <a:moveTo>
                    <a:pt x="855" y="1"/>
                  </a:moveTo>
                  <a:cubicBezTo>
                    <a:pt x="380" y="1"/>
                    <a:pt x="0" y="381"/>
                    <a:pt x="0" y="824"/>
                  </a:cubicBezTo>
                  <a:cubicBezTo>
                    <a:pt x="0" y="1267"/>
                    <a:pt x="380" y="1616"/>
                    <a:pt x="855" y="1616"/>
                  </a:cubicBezTo>
                  <a:cubicBezTo>
                    <a:pt x="1330" y="1616"/>
                    <a:pt x="1710" y="1267"/>
                    <a:pt x="1710" y="824"/>
                  </a:cubicBezTo>
                  <a:cubicBezTo>
                    <a:pt x="1710" y="381"/>
                    <a:pt x="1330" y="32"/>
                    <a:pt x="855" y="1"/>
                  </a:cubicBezTo>
                  <a:close/>
                </a:path>
              </a:pathLst>
            </a:custGeom>
            <a:solidFill>
              <a:srgbClr val="4445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9"/>
            <p:cNvSpPr/>
            <p:nvPr/>
          </p:nvSpPr>
          <p:spPr>
            <a:xfrm>
              <a:off x="1284682" y="1824426"/>
              <a:ext cx="51260" cy="49336"/>
            </a:xfrm>
            <a:custGeom>
              <a:rect b="b" l="l" r="r" t="t"/>
              <a:pathLst>
                <a:path extrusionOk="0" h="1616" w="1679">
                  <a:moveTo>
                    <a:pt x="824" y="0"/>
                  </a:moveTo>
                  <a:cubicBezTo>
                    <a:pt x="380" y="0"/>
                    <a:pt x="0" y="380"/>
                    <a:pt x="0" y="823"/>
                  </a:cubicBezTo>
                  <a:cubicBezTo>
                    <a:pt x="0" y="1267"/>
                    <a:pt x="380" y="1615"/>
                    <a:pt x="824" y="1615"/>
                  </a:cubicBezTo>
                  <a:cubicBezTo>
                    <a:pt x="1299" y="1615"/>
                    <a:pt x="1679" y="1267"/>
                    <a:pt x="1679" y="823"/>
                  </a:cubicBezTo>
                  <a:cubicBezTo>
                    <a:pt x="1679" y="380"/>
                    <a:pt x="1299" y="0"/>
                    <a:pt x="824" y="0"/>
                  </a:cubicBezTo>
                  <a:close/>
                </a:path>
              </a:pathLst>
            </a:custGeom>
            <a:solidFill>
              <a:srgbClr val="4445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9"/>
            <p:cNvSpPr/>
            <p:nvPr/>
          </p:nvSpPr>
          <p:spPr>
            <a:xfrm>
              <a:off x="1097106" y="2190847"/>
              <a:ext cx="216610" cy="77394"/>
            </a:xfrm>
            <a:custGeom>
              <a:rect b="b" l="l" r="r" t="t"/>
              <a:pathLst>
                <a:path extrusionOk="0" h="2535" w="7095">
                  <a:moveTo>
                    <a:pt x="7094" y="1"/>
                  </a:moveTo>
                  <a:lnTo>
                    <a:pt x="7094" y="1"/>
                  </a:lnTo>
                  <a:cubicBezTo>
                    <a:pt x="5221" y="632"/>
                    <a:pt x="2785" y="943"/>
                    <a:pt x="1276" y="943"/>
                  </a:cubicBezTo>
                  <a:cubicBezTo>
                    <a:pt x="667" y="943"/>
                    <a:pt x="210" y="892"/>
                    <a:pt x="0" y="792"/>
                  </a:cubicBezTo>
                  <a:lnTo>
                    <a:pt x="0" y="792"/>
                  </a:lnTo>
                  <a:cubicBezTo>
                    <a:pt x="592" y="1851"/>
                    <a:pt x="2003" y="2535"/>
                    <a:pt x="3438" y="2535"/>
                  </a:cubicBezTo>
                  <a:cubicBezTo>
                    <a:pt x="4923" y="2535"/>
                    <a:pt x="6434" y="1804"/>
                    <a:pt x="70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9"/>
            <p:cNvSpPr/>
            <p:nvPr/>
          </p:nvSpPr>
          <p:spPr>
            <a:xfrm>
              <a:off x="643644" y="1238036"/>
              <a:ext cx="716478" cy="572712"/>
            </a:xfrm>
            <a:custGeom>
              <a:rect b="b" l="l" r="r" t="t"/>
              <a:pathLst>
                <a:path extrusionOk="0" h="18759" w="23468">
                  <a:moveTo>
                    <a:pt x="11468" y="1"/>
                  </a:moveTo>
                  <a:cubicBezTo>
                    <a:pt x="8243" y="1"/>
                    <a:pt x="4860" y="1320"/>
                    <a:pt x="2946" y="4006"/>
                  </a:cubicBezTo>
                  <a:cubicBezTo>
                    <a:pt x="1" y="8186"/>
                    <a:pt x="507" y="13950"/>
                    <a:pt x="1267" y="18669"/>
                  </a:cubicBezTo>
                  <a:cubicBezTo>
                    <a:pt x="1858" y="18727"/>
                    <a:pt x="2493" y="18759"/>
                    <a:pt x="3153" y="18759"/>
                  </a:cubicBezTo>
                  <a:cubicBezTo>
                    <a:pt x="6815" y="18759"/>
                    <a:pt x="11246" y="17769"/>
                    <a:pt x="13017" y="14710"/>
                  </a:cubicBezTo>
                  <a:cubicBezTo>
                    <a:pt x="13428" y="15280"/>
                    <a:pt x="13333" y="15755"/>
                    <a:pt x="14062" y="16040"/>
                  </a:cubicBezTo>
                  <a:cubicBezTo>
                    <a:pt x="14232" y="16097"/>
                    <a:pt x="14412" y="16121"/>
                    <a:pt x="14600" y="16121"/>
                  </a:cubicBezTo>
                  <a:cubicBezTo>
                    <a:pt x="15461" y="16121"/>
                    <a:pt x="16457" y="15609"/>
                    <a:pt x="17134" y="15375"/>
                  </a:cubicBezTo>
                  <a:cubicBezTo>
                    <a:pt x="20111" y="14235"/>
                    <a:pt x="21947" y="12747"/>
                    <a:pt x="22961" y="9770"/>
                  </a:cubicBezTo>
                  <a:cubicBezTo>
                    <a:pt x="22296" y="7711"/>
                    <a:pt x="23467" y="4228"/>
                    <a:pt x="21726" y="2296"/>
                  </a:cubicBezTo>
                  <a:cubicBezTo>
                    <a:pt x="19921" y="332"/>
                    <a:pt x="15138" y="269"/>
                    <a:pt x="12510" y="47"/>
                  </a:cubicBezTo>
                  <a:cubicBezTo>
                    <a:pt x="12166" y="16"/>
                    <a:pt x="11818" y="1"/>
                    <a:pt x="11468"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1087428" y="1231381"/>
              <a:ext cx="447692" cy="502188"/>
            </a:xfrm>
            <a:custGeom>
              <a:rect b="b" l="l" r="r" t="t"/>
              <a:pathLst>
                <a:path extrusionOk="0" h="16449" w="14664">
                  <a:moveTo>
                    <a:pt x="5071" y="0"/>
                  </a:moveTo>
                  <a:cubicBezTo>
                    <a:pt x="3583" y="0"/>
                    <a:pt x="2260" y="374"/>
                    <a:pt x="1711" y="1342"/>
                  </a:cubicBezTo>
                  <a:cubicBezTo>
                    <a:pt x="1" y="4319"/>
                    <a:pt x="2756" y="7264"/>
                    <a:pt x="7253" y="9861"/>
                  </a:cubicBezTo>
                  <a:cubicBezTo>
                    <a:pt x="7285" y="12553"/>
                    <a:pt x="10832" y="15086"/>
                    <a:pt x="12700" y="16448"/>
                  </a:cubicBezTo>
                  <a:cubicBezTo>
                    <a:pt x="12668" y="12046"/>
                    <a:pt x="14664" y="4984"/>
                    <a:pt x="10673" y="1627"/>
                  </a:cubicBezTo>
                  <a:cubicBezTo>
                    <a:pt x="9633" y="754"/>
                    <a:pt x="7185" y="0"/>
                    <a:pt x="5071"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9"/>
            <p:cNvSpPr/>
            <p:nvPr/>
          </p:nvSpPr>
          <p:spPr>
            <a:xfrm>
              <a:off x="634943" y="1848575"/>
              <a:ext cx="161504" cy="257215"/>
            </a:xfrm>
            <a:custGeom>
              <a:rect b="b" l="l" r="r" t="t"/>
              <a:pathLst>
                <a:path extrusionOk="0" h="8425" w="5290">
                  <a:moveTo>
                    <a:pt x="3516" y="2091"/>
                  </a:moveTo>
                  <a:cubicBezTo>
                    <a:pt x="317" y="1"/>
                    <a:pt x="1" y="5828"/>
                    <a:pt x="1806" y="7475"/>
                  </a:cubicBezTo>
                  <a:cubicBezTo>
                    <a:pt x="2693" y="8266"/>
                    <a:pt x="4371" y="8425"/>
                    <a:pt x="4846" y="7190"/>
                  </a:cubicBezTo>
                  <a:cubicBezTo>
                    <a:pt x="5289" y="6081"/>
                    <a:pt x="4466" y="3611"/>
                    <a:pt x="3516" y="2091"/>
                  </a:cubicBezTo>
                  <a:close/>
                </a:path>
              </a:pathLst>
            </a:custGeom>
            <a:solidFill>
              <a:srgbClr val="FFB6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9"/>
            <p:cNvSpPr/>
            <p:nvPr/>
          </p:nvSpPr>
          <p:spPr>
            <a:xfrm>
              <a:off x="676525" y="1743919"/>
              <a:ext cx="117998" cy="359949"/>
            </a:xfrm>
            <a:custGeom>
              <a:rect b="b" l="l" r="r" t="t"/>
              <a:pathLst>
                <a:path extrusionOk="0" h="11790" w="3865">
                  <a:moveTo>
                    <a:pt x="1515" y="0"/>
                  </a:moveTo>
                  <a:cubicBezTo>
                    <a:pt x="1176" y="0"/>
                    <a:pt x="924" y="96"/>
                    <a:pt x="665" y="294"/>
                  </a:cubicBezTo>
                  <a:cubicBezTo>
                    <a:pt x="0" y="832"/>
                    <a:pt x="32" y="1402"/>
                    <a:pt x="64" y="2225"/>
                  </a:cubicBezTo>
                  <a:cubicBezTo>
                    <a:pt x="95" y="3682"/>
                    <a:pt x="317" y="5076"/>
                    <a:pt x="697" y="6469"/>
                  </a:cubicBezTo>
                  <a:cubicBezTo>
                    <a:pt x="1204" y="8369"/>
                    <a:pt x="2471" y="9921"/>
                    <a:pt x="2977" y="11789"/>
                  </a:cubicBezTo>
                  <a:cubicBezTo>
                    <a:pt x="3262" y="11726"/>
                    <a:pt x="3547" y="11694"/>
                    <a:pt x="3832" y="11694"/>
                  </a:cubicBezTo>
                  <a:cubicBezTo>
                    <a:pt x="3864" y="11061"/>
                    <a:pt x="3769" y="10459"/>
                    <a:pt x="3706" y="9826"/>
                  </a:cubicBezTo>
                  <a:cubicBezTo>
                    <a:pt x="3357" y="6659"/>
                    <a:pt x="3041" y="3524"/>
                    <a:pt x="3041" y="325"/>
                  </a:cubicBezTo>
                  <a:cubicBezTo>
                    <a:pt x="2350" y="111"/>
                    <a:pt x="1881" y="0"/>
                    <a:pt x="1515"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p:nvPr/>
          </p:nvSpPr>
          <p:spPr>
            <a:xfrm>
              <a:off x="1058424" y="2153875"/>
              <a:ext cx="42589" cy="61182"/>
            </a:xfrm>
            <a:custGeom>
              <a:rect b="b" l="l" r="r" t="t"/>
              <a:pathLst>
                <a:path extrusionOk="0" h="2004" w="1395">
                  <a:moveTo>
                    <a:pt x="1278" y="0"/>
                  </a:moveTo>
                  <a:cubicBezTo>
                    <a:pt x="1087" y="0"/>
                    <a:pt x="886" y="61"/>
                    <a:pt x="729" y="166"/>
                  </a:cubicBezTo>
                  <a:cubicBezTo>
                    <a:pt x="539" y="293"/>
                    <a:pt x="381" y="483"/>
                    <a:pt x="254" y="673"/>
                  </a:cubicBezTo>
                  <a:cubicBezTo>
                    <a:pt x="32" y="1117"/>
                    <a:pt x="1" y="1592"/>
                    <a:pt x="191" y="2003"/>
                  </a:cubicBezTo>
                  <a:cubicBezTo>
                    <a:pt x="317" y="1592"/>
                    <a:pt x="412" y="1212"/>
                    <a:pt x="602" y="863"/>
                  </a:cubicBezTo>
                  <a:cubicBezTo>
                    <a:pt x="761" y="515"/>
                    <a:pt x="1014" y="261"/>
                    <a:pt x="1394" y="8"/>
                  </a:cubicBezTo>
                  <a:cubicBezTo>
                    <a:pt x="1356" y="3"/>
                    <a:pt x="1317" y="0"/>
                    <a:pt x="1278" y="0"/>
                  </a:cubicBezTo>
                  <a:close/>
                </a:path>
              </a:pathLst>
            </a:custGeom>
            <a:solidFill>
              <a:srgbClr val="FFBE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9"/>
            <p:cNvSpPr/>
            <p:nvPr/>
          </p:nvSpPr>
          <p:spPr>
            <a:xfrm>
              <a:off x="649445" y="1447930"/>
              <a:ext cx="859572" cy="167854"/>
            </a:xfrm>
            <a:custGeom>
              <a:rect b="b" l="l" r="r" t="t"/>
              <a:pathLst>
                <a:path extrusionOk="0" h="5498" w="28155">
                  <a:moveTo>
                    <a:pt x="27359" y="1"/>
                  </a:moveTo>
                  <a:cubicBezTo>
                    <a:pt x="27198" y="1"/>
                    <a:pt x="26993" y="126"/>
                    <a:pt x="26634" y="266"/>
                  </a:cubicBezTo>
                  <a:cubicBezTo>
                    <a:pt x="25431" y="741"/>
                    <a:pt x="23974" y="868"/>
                    <a:pt x="22707" y="1058"/>
                  </a:cubicBezTo>
                  <a:cubicBezTo>
                    <a:pt x="20839" y="1343"/>
                    <a:pt x="19065" y="1691"/>
                    <a:pt x="17165" y="1786"/>
                  </a:cubicBezTo>
                  <a:cubicBezTo>
                    <a:pt x="14525" y="1876"/>
                    <a:pt x="11901" y="2060"/>
                    <a:pt x="9270" y="2060"/>
                  </a:cubicBezTo>
                  <a:cubicBezTo>
                    <a:pt x="8177" y="2060"/>
                    <a:pt x="7083" y="2028"/>
                    <a:pt x="5986" y="1945"/>
                  </a:cubicBezTo>
                  <a:cubicBezTo>
                    <a:pt x="4561" y="1818"/>
                    <a:pt x="3136" y="1723"/>
                    <a:pt x="1711" y="1533"/>
                  </a:cubicBezTo>
                  <a:cubicBezTo>
                    <a:pt x="1362" y="1470"/>
                    <a:pt x="951" y="1470"/>
                    <a:pt x="666" y="1280"/>
                  </a:cubicBezTo>
                  <a:cubicBezTo>
                    <a:pt x="32" y="2356"/>
                    <a:pt x="1" y="3750"/>
                    <a:pt x="191" y="4858"/>
                  </a:cubicBezTo>
                  <a:cubicBezTo>
                    <a:pt x="2186" y="4985"/>
                    <a:pt x="4149" y="5492"/>
                    <a:pt x="6208" y="5492"/>
                  </a:cubicBezTo>
                  <a:cubicBezTo>
                    <a:pt x="7498" y="5492"/>
                    <a:pt x="8797" y="5497"/>
                    <a:pt x="10099" y="5497"/>
                  </a:cubicBezTo>
                  <a:cubicBezTo>
                    <a:pt x="14006" y="5497"/>
                    <a:pt x="17949" y="5444"/>
                    <a:pt x="21821" y="5016"/>
                  </a:cubicBezTo>
                  <a:cubicBezTo>
                    <a:pt x="23309" y="4858"/>
                    <a:pt x="24829" y="4636"/>
                    <a:pt x="26318" y="4415"/>
                  </a:cubicBezTo>
                  <a:cubicBezTo>
                    <a:pt x="26824" y="4320"/>
                    <a:pt x="27268" y="4383"/>
                    <a:pt x="27648" y="4066"/>
                  </a:cubicBezTo>
                  <a:cubicBezTo>
                    <a:pt x="28154" y="3655"/>
                    <a:pt x="28028" y="2800"/>
                    <a:pt x="28028" y="2198"/>
                  </a:cubicBezTo>
                  <a:cubicBezTo>
                    <a:pt x="28028" y="1596"/>
                    <a:pt x="28091" y="1058"/>
                    <a:pt x="27838" y="520"/>
                  </a:cubicBezTo>
                  <a:cubicBezTo>
                    <a:pt x="27645" y="134"/>
                    <a:pt x="27525" y="1"/>
                    <a:pt x="27359"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p:nvPr/>
          </p:nvSpPr>
          <p:spPr>
            <a:xfrm>
              <a:off x="1019743" y="1440573"/>
              <a:ext cx="221465" cy="221434"/>
            </a:xfrm>
            <a:custGeom>
              <a:rect b="b" l="l" r="r" t="t"/>
              <a:pathLst>
                <a:path extrusionOk="0" h="7253" w="7254">
                  <a:moveTo>
                    <a:pt x="3643" y="0"/>
                  </a:moveTo>
                  <a:cubicBezTo>
                    <a:pt x="1616" y="0"/>
                    <a:pt x="1" y="1616"/>
                    <a:pt x="1" y="3611"/>
                  </a:cubicBezTo>
                  <a:cubicBezTo>
                    <a:pt x="1" y="5638"/>
                    <a:pt x="1616" y="7253"/>
                    <a:pt x="3643" y="7253"/>
                  </a:cubicBezTo>
                  <a:cubicBezTo>
                    <a:pt x="5638" y="7253"/>
                    <a:pt x="7253" y="5638"/>
                    <a:pt x="7253" y="3611"/>
                  </a:cubicBezTo>
                  <a:cubicBezTo>
                    <a:pt x="7253" y="1616"/>
                    <a:pt x="5638" y="0"/>
                    <a:pt x="3643" y="0"/>
                  </a:cubicBezTo>
                  <a:close/>
                </a:path>
              </a:pathLst>
            </a:custGeom>
            <a:solidFill>
              <a:srgbClr val="D8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9"/>
            <p:cNvSpPr/>
            <p:nvPr/>
          </p:nvSpPr>
          <p:spPr>
            <a:xfrm>
              <a:off x="1068102" y="1440573"/>
              <a:ext cx="118945" cy="114121"/>
            </a:xfrm>
            <a:custGeom>
              <a:rect b="b" l="l" r="r" t="t"/>
              <a:pathLst>
                <a:path extrusionOk="0" h="3738" w="3896">
                  <a:moveTo>
                    <a:pt x="2059" y="0"/>
                  </a:moveTo>
                  <a:cubicBezTo>
                    <a:pt x="1267" y="0"/>
                    <a:pt x="570" y="254"/>
                    <a:pt x="0" y="634"/>
                  </a:cubicBezTo>
                  <a:lnTo>
                    <a:pt x="2059" y="3737"/>
                  </a:lnTo>
                  <a:lnTo>
                    <a:pt x="3896" y="507"/>
                  </a:lnTo>
                  <a:cubicBezTo>
                    <a:pt x="3357" y="190"/>
                    <a:pt x="2724" y="0"/>
                    <a:pt x="2059" y="0"/>
                  </a:cubicBez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p:nvPr/>
          </p:nvSpPr>
          <p:spPr>
            <a:xfrm>
              <a:off x="1075827" y="1555640"/>
              <a:ext cx="113175" cy="106367"/>
            </a:xfrm>
            <a:custGeom>
              <a:rect b="b" l="l" r="r" t="t"/>
              <a:pathLst>
                <a:path extrusionOk="0" h="3484" w="3707">
                  <a:moveTo>
                    <a:pt x="1774" y="0"/>
                  </a:moveTo>
                  <a:lnTo>
                    <a:pt x="1" y="3040"/>
                  </a:lnTo>
                  <a:cubicBezTo>
                    <a:pt x="539" y="3325"/>
                    <a:pt x="1141" y="3484"/>
                    <a:pt x="1774" y="3484"/>
                  </a:cubicBezTo>
                  <a:cubicBezTo>
                    <a:pt x="2503" y="3484"/>
                    <a:pt x="3168" y="3294"/>
                    <a:pt x="3706" y="2945"/>
                  </a:cubicBezTo>
                  <a:lnTo>
                    <a:pt x="1774"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1100006" y="1523706"/>
              <a:ext cx="60938" cy="60968"/>
            </a:xfrm>
            <a:custGeom>
              <a:rect b="b" l="l" r="r" t="t"/>
              <a:pathLst>
                <a:path extrusionOk="0" h="1997" w="1996">
                  <a:moveTo>
                    <a:pt x="1014" y="1"/>
                  </a:moveTo>
                  <a:cubicBezTo>
                    <a:pt x="444" y="1"/>
                    <a:pt x="0" y="444"/>
                    <a:pt x="0" y="1014"/>
                  </a:cubicBezTo>
                  <a:cubicBezTo>
                    <a:pt x="0" y="1553"/>
                    <a:pt x="444" y="1996"/>
                    <a:pt x="1014" y="1996"/>
                  </a:cubicBezTo>
                  <a:cubicBezTo>
                    <a:pt x="1552" y="1996"/>
                    <a:pt x="1996" y="1553"/>
                    <a:pt x="1996" y="1014"/>
                  </a:cubicBezTo>
                  <a:cubicBezTo>
                    <a:pt x="1996" y="444"/>
                    <a:pt x="1552" y="1"/>
                    <a:pt x="10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a:off x="897928" y="2476059"/>
              <a:ext cx="296874" cy="564683"/>
            </a:xfrm>
            <a:custGeom>
              <a:rect b="b" l="l" r="r" t="t"/>
              <a:pathLst>
                <a:path extrusionOk="0" h="18496" w="9724">
                  <a:moveTo>
                    <a:pt x="539" y="1"/>
                  </a:moveTo>
                  <a:cubicBezTo>
                    <a:pt x="539" y="1"/>
                    <a:pt x="1" y="14790"/>
                    <a:pt x="159" y="14885"/>
                  </a:cubicBezTo>
                  <a:cubicBezTo>
                    <a:pt x="286" y="14980"/>
                    <a:pt x="6018" y="18495"/>
                    <a:pt x="6018" y="18495"/>
                  </a:cubicBezTo>
                  <a:lnTo>
                    <a:pt x="9153" y="13270"/>
                  </a:lnTo>
                  <a:lnTo>
                    <a:pt x="9723" y="1996"/>
                  </a:lnTo>
                  <a:lnTo>
                    <a:pt x="4434" y="1426"/>
                  </a:lnTo>
                  <a:lnTo>
                    <a:pt x="539" y="1"/>
                  </a:lnTo>
                  <a:close/>
                </a:path>
              </a:pathLst>
            </a:custGeom>
            <a:solidFill>
              <a:srgbClr val="E5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9"/>
            <p:cNvSpPr/>
            <p:nvPr/>
          </p:nvSpPr>
          <p:spPr>
            <a:xfrm>
              <a:off x="1020720" y="2596927"/>
              <a:ext cx="131523" cy="443815"/>
            </a:xfrm>
            <a:custGeom>
              <a:rect b="b" l="l" r="r" t="t"/>
              <a:pathLst>
                <a:path extrusionOk="0" h="14537" w="4308">
                  <a:moveTo>
                    <a:pt x="2249" y="0"/>
                  </a:moveTo>
                  <a:lnTo>
                    <a:pt x="1" y="6144"/>
                  </a:lnTo>
                  <a:lnTo>
                    <a:pt x="1869" y="14536"/>
                  </a:lnTo>
                  <a:lnTo>
                    <a:pt x="4308" y="4276"/>
                  </a:lnTo>
                  <a:lnTo>
                    <a:pt x="3421" y="95"/>
                  </a:lnTo>
                  <a:lnTo>
                    <a:pt x="2249"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9"/>
            <p:cNvSpPr/>
            <p:nvPr/>
          </p:nvSpPr>
          <p:spPr>
            <a:xfrm>
              <a:off x="1072926" y="2521548"/>
              <a:ext cx="69639" cy="78309"/>
            </a:xfrm>
            <a:custGeom>
              <a:rect b="b" l="l" r="r" t="t"/>
              <a:pathLst>
                <a:path extrusionOk="0" h="2565" w="2281">
                  <a:moveTo>
                    <a:pt x="891" y="1"/>
                  </a:moveTo>
                  <a:cubicBezTo>
                    <a:pt x="575" y="1"/>
                    <a:pt x="257" y="65"/>
                    <a:pt x="1" y="253"/>
                  </a:cubicBezTo>
                  <a:lnTo>
                    <a:pt x="571" y="2469"/>
                  </a:lnTo>
                  <a:lnTo>
                    <a:pt x="1711" y="2564"/>
                  </a:lnTo>
                  <a:lnTo>
                    <a:pt x="2281" y="316"/>
                  </a:lnTo>
                  <a:cubicBezTo>
                    <a:pt x="2281" y="316"/>
                    <a:pt x="1590" y="1"/>
                    <a:pt x="891"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1352367" y="3488311"/>
              <a:ext cx="165350" cy="239538"/>
            </a:xfrm>
            <a:custGeom>
              <a:rect b="b" l="l" r="r" t="t"/>
              <a:pathLst>
                <a:path extrusionOk="0" h="7846" w="5416">
                  <a:moveTo>
                    <a:pt x="1671" y="0"/>
                  </a:moveTo>
                  <a:cubicBezTo>
                    <a:pt x="1641" y="0"/>
                    <a:pt x="1612" y="1"/>
                    <a:pt x="1584" y="2"/>
                  </a:cubicBezTo>
                  <a:cubicBezTo>
                    <a:pt x="1235" y="34"/>
                    <a:pt x="982" y="256"/>
                    <a:pt x="665" y="1111"/>
                  </a:cubicBezTo>
                  <a:cubicBezTo>
                    <a:pt x="0" y="1586"/>
                    <a:pt x="222" y="3391"/>
                    <a:pt x="253" y="4214"/>
                  </a:cubicBezTo>
                  <a:cubicBezTo>
                    <a:pt x="317" y="4230"/>
                    <a:pt x="404" y="4238"/>
                    <a:pt x="487" y="4238"/>
                  </a:cubicBezTo>
                  <a:cubicBezTo>
                    <a:pt x="570" y="4238"/>
                    <a:pt x="649" y="4230"/>
                    <a:pt x="697" y="4214"/>
                  </a:cubicBezTo>
                  <a:cubicBezTo>
                    <a:pt x="823" y="3771"/>
                    <a:pt x="950" y="3391"/>
                    <a:pt x="1204" y="3074"/>
                  </a:cubicBezTo>
                  <a:cubicBezTo>
                    <a:pt x="1267" y="3834"/>
                    <a:pt x="1204" y="4657"/>
                    <a:pt x="1204" y="5418"/>
                  </a:cubicBezTo>
                  <a:cubicBezTo>
                    <a:pt x="1204" y="5861"/>
                    <a:pt x="1077" y="7159"/>
                    <a:pt x="1267" y="7476"/>
                  </a:cubicBezTo>
                  <a:cubicBezTo>
                    <a:pt x="1423" y="7749"/>
                    <a:pt x="1823" y="7846"/>
                    <a:pt x="2280" y="7846"/>
                  </a:cubicBezTo>
                  <a:cubicBezTo>
                    <a:pt x="2940" y="7846"/>
                    <a:pt x="3717" y="7644"/>
                    <a:pt x="4054" y="7476"/>
                  </a:cubicBezTo>
                  <a:cubicBezTo>
                    <a:pt x="5416" y="6779"/>
                    <a:pt x="5035" y="6399"/>
                    <a:pt x="4877" y="4657"/>
                  </a:cubicBezTo>
                  <a:cubicBezTo>
                    <a:pt x="4750" y="3644"/>
                    <a:pt x="4624" y="2884"/>
                    <a:pt x="4307" y="1934"/>
                  </a:cubicBezTo>
                  <a:cubicBezTo>
                    <a:pt x="4149" y="1459"/>
                    <a:pt x="3927" y="1047"/>
                    <a:pt x="3895" y="572"/>
                  </a:cubicBezTo>
                  <a:cubicBezTo>
                    <a:pt x="3289" y="330"/>
                    <a:pt x="2335" y="0"/>
                    <a:pt x="1671" y="0"/>
                  </a:cubicBezTo>
                  <a:close/>
                </a:path>
              </a:pathLst>
            </a:custGeom>
            <a:solidFill>
              <a:srgbClr val="FDC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9"/>
            <p:cNvSpPr/>
            <p:nvPr/>
          </p:nvSpPr>
          <p:spPr>
            <a:xfrm>
              <a:off x="1346567" y="2542767"/>
              <a:ext cx="158573" cy="1002666"/>
            </a:xfrm>
            <a:custGeom>
              <a:rect b="b" l="l" r="r" t="t"/>
              <a:pathLst>
                <a:path extrusionOk="0" h="32842" w="5194">
                  <a:moveTo>
                    <a:pt x="0" y="1"/>
                  </a:moveTo>
                  <a:lnTo>
                    <a:pt x="1584" y="32842"/>
                  </a:lnTo>
                  <a:lnTo>
                    <a:pt x="4465" y="31987"/>
                  </a:lnTo>
                  <a:cubicBezTo>
                    <a:pt x="5194" y="7855"/>
                    <a:pt x="0" y="1"/>
                    <a:pt x="0"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1078727" y="2454810"/>
              <a:ext cx="353904" cy="1350708"/>
            </a:xfrm>
            <a:custGeom>
              <a:rect b="b" l="l" r="r" t="t"/>
              <a:pathLst>
                <a:path extrusionOk="0" h="44242" w="11592">
                  <a:moveTo>
                    <a:pt x="4403" y="0"/>
                  </a:moveTo>
                  <a:lnTo>
                    <a:pt x="1" y="19635"/>
                  </a:lnTo>
                  <a:lnTo>
                    <a:pt x="1" y="44242"/>
                  </a:lnTo>
                  <a:lnTo>
                    <a:pt x="11592" y="43608"/>
                  </a:lnTo>
                  <a:lnTo>
                    <a:pt x="8773" y="2882"/>
                  </a:lnTo>
                  <a:lnTo>
                    <a:pt x="4403"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1148335" y="2468334"/>
              <a:ext cx="111221" cy="193408"/>
            </a:xfrm>
            <a:custGeom>
              <a:rect b="b" l="l" r="r" t="t"/>
              <a:pathLst>
                <a:path extrusionOk="0" h="6335" w="3643">
                  <a:moveTo>
                    <a:pt x="1996" y="0"/>
                  </a:moveTo>
                  <a:lnTo>
                    <a:pt x="1" y="6334"/>
                  </a:lnTo>
                  <a:lnTo>
                    <a:pt x="3643" y="2946"/>
                  </a:lnTo>
                  <a:lnTo>
                    <a:pt x="3231" y="254"/>
                  </a:lnTo>
                  <a:lnTo>
                    <a:pt x="1996" y="0"/>
                  </a:lnTo>
                  <a:close/>
                </a:path>
              </a:pathLst>
            </a:custGeom>
            <a:solidFill>
              <a:srgbClr val="D8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9"/>
            <p:cNvSpPr/>
            <p:nvPr/>
          </p:nvSpPr>
          <p:spPr>
            <a:xfrm>
              <a:off x="1079704" y="2578548"/>
              <a:ext cx="178906" cy="462194"/>
            </a:xfrm>
            <a:custGeom>
              <a:rect b="b" l="l" r="r" t="t"/>
              <a:pathLst>
                <a:path extrusionOk="0" h="15139" w="5860">
                  <a:moveTo>
                    <a:pt x="2946" y="1"/>
                  </a:moveTo>
                  <a:lnTo>
                    <a:pt x="2597" y="697"/>
                  </a:lnTo>
                  <a:lnTo>
                    <a:pt x="0" y="15138"/>
                  </a:lnTo>
                  <a:lnTo>
                    <a:pt x="5859" y="5543"/>
                  </a:lnTo>
                  <a:lnTo>
                    <a:pt x="2946" y="1"/>
                  </a:lnTo>
                  <a:close/>
                </a:path>
              </a:pathLst>
            </a:custGeom>
            <a:solidFill>
              <a:srgbClr val="D8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9"/>
            <p:cNvSpPr/>
            <p:nvPr/>
          </p:nvSpPr>
          <p:spPr>
            <a:xfrm>
              <a:off x="732608" y="2471235"/>
              <a:ext cx="353904" cy="1331383"/>
            </a:xfrm>
            <a:custGeom>
              <a:rect b="b" l="l" r="r" t="t"/>
              <a:pathLst>
                <a:path extrusionOk="0" h="43609" w="11592">
                  <a:moveTo>
                    <a:pt x="7347" y="0"/>
                  </a:moveTo>
                  <a:lnTo>
                    <a:pt x="2882" y="1204"/>
                  </a:lnTo>
                  <a:lnTo>
                    <a:pt x="0" y="43102"/>
                  </a:lnTo>
                  <a:lnTo>
                    <a:pt x="11591" y="43609"/>
                  </a:lnTo>
                  <a:lnTo>
                    <a:pt x="11591" y="19002"/>
                  </a:lnTo>
                  <a:lnTo>
                    <a:pt x="734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9"/>
            <p:cNvSpPr/>
            <p:nvPr/>
          </p:nvSpPr>
          <p:spPr>
            <a:xfrm>
              <a:off x="902752" y="2462534"/>
              <a:ext cx="111221" cy="199208"/>
            </a:xfrm>
            <a:custGeom>
              <a:rect b="b" l="l" r="r" t="t"/>
              <a:pathLst>
                <a:path extrusionOk="0" h="6525" w="3643">
                  <a:moveTo>
                    <a:pt x="2439" y="0"/>
                  </a:moveTo>
                  <a:lnTo>
                    <a:pt x="381" y="444"/>
                  </a:lnTo>
                  <a:lnTo>
                    <a:pt x="1" y="3136"/>
                  </a:lnTo>
                  <a:lnTo>
                    <a:pt x="3643" y="6524"/>
                  </a:lnTo>
                  <a:lnTo>
                    <a:pt x="3643" y="6524"/>
                  </a:lnTo>
                  <a:lnTo>
                    <a:pt x="2439" y="0"/>
                  </a:lnTo>
                  <a:close/>
                </a:path>
              </a:pathLst>
            </a:custGeom>
            <a:solidFill>
              <a:srgbClr val="D8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p:nvPr/>
          </p:nvSpPr>
          <p:spPr>
            <a:xfrm>
              <a:off x="903729" y="2599827"/>
              <a:ext cx="177929" cy="440914"/>
            </a:xfrm>
            <a:custGeom>
              <a:rect b="b" l="l" r="r" t="t"/>
              <a:pathLst>
                <a:path extrusionOk="0" h="14442" w="5828">
                  <a:moveTo>
                    <a:pt x="3263" y="0"/>
                  </a:moveTo>
                  <a:lnTo>
                    <a:pt x="1" y="4846"/>
                  </a:lnTo>
                  <a:lnTo>
                    <a:pt x="5828" y="14441"/>
                  </a:lnTo>
                  <a:lnTo>
                    <a:pt x="3263" y="0"/>
                  </a:lnTo>
                  <a:close/>
                </a:path>
              </a:pathLst>
            </a:custGeom>
            <a:solidFill>
              <a:srgbClr val="D8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887304" y="2478012"/>
              <a:ext cx="109267" cy="242713"/>
            </a:xfrm>
            <a:custGeom>
              <a:rect b="b" l="l" r="r" t="t"/>
              <a:pathLst>
                <a:path extrusionOk="0" h="7950" w="3579">
                  <a:moveTo>
                    <a:pt x="3326" y="0"/>
                  </a:moveTo>
                  <a:cubicBezTo>
                    <a:pt x="3294" y="32"/>
                    <a:pt x="0" y="3389"/>
                    <a:pt x="824" y="7949"/>
                  </a:cubicBezTo>
                  <a:lnTo>
                    <a:pt x="1204" y="7886"/>
                  </a:lnTo>
                  <a:cubicBezTo>
                    <a:pt x="412" y="3547"/>
                    <a:pt x="3547" y="285"/>
                    <a:pt x="3579" y="254"/>
                  </a:cubicBezTo>
                  <a:lnTo>
                    <a:pt x="3326"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p:nvPr/>
          </p:nvSpPr>
          <p:spPr>
            <a:xfrm>
              <a:off x="834121" y="2714895"/>
              <a:ext cx="161504" cy="196277"/>
            </a:xfrm>
            <a:custGeom>
              <a:rect b="b" l="l" r="r" t="t"/>
              <a:pathLst>
                <a:path extrusionOk="0" h="6429" w="5290">
                  <a:moveTo>
                    <a:pt x="2661" y="285"/>
                  </a:moveTo>
                  <a:cubicBezTo>
                    <a:pt x="2661" y="285"/>
                    <a:pt x="2661" y="285"/>
                    <a:pt x="2692" y="317"/>
                  </a:cubicBezTo>
                  <a:cubicBezTo>
                    <a:pt x="3991" y="317"/>
                    <a:pt x="4054" y="1488"/>
                    <a:pt x="4054" y="1552"/>
                  </a:cubicBezTo>
                  <a:cubicBezTo>
                    <a:pt x="4244" y="2597"/>
                    <a:pt x="4086" y="3484"/>
                    <a:pt x="3547" y="4212"/>
                  </a:cubicBezTo>
                  <a:cubicBezTo>
                    <a:pt x="3231" y="4655"/>
                    <a:pt x="2819" y="5004"/>
                    <a:pt x="2407" y="5257"/>
                  </a:cubicBezTo>
                  <a:cubicBezTo>
                    <a:pt x="1964" y="5035"/>
                    <a:pt x="1616" y="4750"/>
                    <a:pt x="1362" y="4402"/>
                  </a:cubicBezTo>
                  <a:cubicBezTo>
                    <a:pt x="476" y="3167"/>
                    <a:pt x="951" y="1583"/>
                    <a:pt x="951" y="1583"/>
                  </a:cubicBezTo>
                  <a:cubicBezTo>
                    <a:pt x="1172" y="792"/>
                    <a:pt x="1394" y="285"/>
                    <a:pt x="2661" y="285"/>
                  </a:cubicBezTo>
                  <a:close/>
                  <a:moveTo>
                    <a:pt x="2661" y="0"/>
                  </a:moveTo>
                  <a:cubicBezTo>
                    <a:pt x="1204" y="0"/>
                    <a:pt x="919" y="633"/>
                    <a:pt x="666" y="1488"/>
                  </a:cubicBezTo>
                  <a:cubicBezTo>
                    <a:pt x="634" y="1552"/>
                    <a:pt x="127" y="3230"/>
                    <a:pt x="1109" y="4560"/>
                  </a:cubicBezTo>
                  <a:cubicBezTo>
                    <a:pt x="1362" y="4909"/>
                    <a:pt x="1679" y="5194"/>
                    <a:pt x="2091" y="5447"/>
                  </a:cubicBezTo>
                  <a:cubicBezTo>
                    <a:pt x="1077" y="5985"/>
                    <a:pt x="32" y="6144"/>
                    <a:pt x="0" y="6144"/>
                  </a:cubicBezTo>
                  <a:lnTo>
                    <a:pt x="64" y="6429"/>
                  </a:lnTo>
                  <a:cubicBezTo>
                    <a:pt x="127" y="6429"/>
                    <a:pt x="1299" y="6239"/>
                    <a:pt x="2407" y="5605"/>
                  </a:cubicBezTo>
                  <a:cubicBezTo>
                    <a:pt x="3167" y="5954"/>
                    <a:pt x="4117" y="6112"/>
                    <a:pt x="5289" y="6112"/>
                  </a:cubicBezTo>
                  <a:lnTo>
                    <a:pt x="5289" y="5827"/>
                  </a:lnTo>
                  <a:cubicBezTo>
                    <a:pt x="4244" y="5827"/>
                    <a:pt x="3389" y="5669"/>
                    <a:pt x="2724" y="5415"/>
                  </a:cubicBezTo>
                  <a:cubicBezTo>
                    <a:pt x="3136" y="5130"/>
                    <a:pt x="3484" y="4814"/>
                    <a:pt x="3801" y="4402"/>
                  </a:cubicBezTo>
                  <a:cubicBezTo>
                    <a:pt x="4371" y="3579"/>
                    <a:pt x="4561" y="2629"/>
                    <a:pt x="4371" y="1520"/>
                  </a:cubicBezTo>
                  <a:cubicBezTo>
                    <a:pt x="4371" y="1520"/>
                    <a:pt x="4276" y="0"/>
                    <a:pt x="2692"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975291" y="2886901"/>
              <a:ext cx="49398" cy="22867"/>
            </a:xfrm>
            <a:custGeom>
              <a:rect b="b" l="l" r="r" t="t"/>
              <a:pathLst>
                <a:path extrusionOk="0" h="749" w="1618">
                  <a:moveTo>
                    <a:pt x="497" y="1"/>
                  </a:moveTo>
                  <a:cubicBezTo>
                    <a:pt x="318" y="1"/>
                    <a:pt x="159" y="16"/>
                    <a:pt x="95" y="66"/>
                  </a:cubicBezTo>
                  <a:cubicBezTo>
                    <a:pt x="0" y="130"/>
                    <a:pt x="0" y="288"/>
                    <a:pt x="32" y="383"/>
                  </a:cubicBezTo>
                  <a:cubicBezTo>
                    <a:pt x="95" y="636"/>
                    <a:pt x="0" y="605"/>
                    <a:pt x="254" y="668"/>
                  </a:cubicBezTo>
                  <a:cubicBezTo>
                    <a:pt x="411" y="717"/>
                    <a:pt x="606" y="748"/>
                    <a:pt x="797" y="748"/>
                  </a:cubicBezTo>
                  <a:cubicBezTo>
                    <a:pt x="1217" y="748"/>
                    <a:pt x="1617" y="598"/>
                    <a:pt x="1552" y="161"/>
                  </a:cubicBezTo>
                  <a:cubicBezTo>
                    <a:pt x="1520" y="66"/>
                    <a:pt x="1362" y="66"/>
                    <a:pt x="1172" y="35"/>
                  </a:cubicBezTo>
                  <a:cubicBezTo>
                    <a:pt x="1077" y="35"/>
                    <a:pt x="765" y="1"/>
                    <a:pt x="497" y="1"/>
                  </a:cubicBezTo>
                  <a:close/>
                </a:path>
              </a:pathLst>
            </a:custGeom>
            <a:solidFill>
              <a:srgbClr val="306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794706" y="2895358"/>
              <a:ext cx="49123" cy="23111"/>
            </a:xfrm>
            <a:custGeom>
              <a:rect b="b" l="l" r="r" t="t"/>
              <a:pathLst>
                <a:path extrusionOk="0" h="757" w="1609">
                  <a:moveTo>
                    <a:pt x="1213" y="1"/>
                  </a:moveTo>
                  <a:cubicBezTo>
                    <a:pt x="929" y="1"/>
                    <a:pt x="542" y="43"/>
                    <a:pt x="436" y="43"/>
                  </a:cubicBezTo>
                  <a:cubicBezTo>
                    <a:pt x="246" y="43"/>
                    <a:pt x="120" y="74"/>
                    <a:pt x="88" y="169"/>
                  </a:cubicBezTo>
                  <a:cubicBezTo>
                    <a:pt x="1" y="606"/>
                    <a:pt x="394" y="756"/>
                    <a:pt x="813" y="756"/>
                  </a:cubicBezTo>
                  <a:cubicBezTo>
                    <a:pt x="1002" y="756"/>
                    <a:pt x="1197" y="726"/>
                    <a:pt x="1355" y="676"/>
                  </a:cubicBezTo>
                  <a:cubicBezTo>
                    <a:pt x="1608" y="581"/>
                    <a:pt x="1545" y="613"/>
                    <a:pt x="1576" y="391"/>
                  </a:cubicBezTo>
                  <a:cubicBezTo>
                    <a:pt x="1608" y="264"/>
                    <a:pt x="1608" y="106"/>
                    <a:pt x="1513" y="43"/>
                  </a:cubicBezTo>
                  <a:cubicBezTo>
                    <a:pt x="1471" y="11"/>
                    <a:pt x="1355" y="1"/>
                    <a:pt x="1213" y="1"/>
                  </a:cubicBezTo>
                  <a:close/>
                </a:path>
              </a:pathLst>
            </a:custGeom>
            <a:solidFill>
              <a:srgbClr val="306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1223775" y="2490560"/>
              <a:ext cx="104443" cy="383884"/>
            </a:xfrm>
            <a:custGeom>
              <a:rect b="b" l="l" r="r" t="t"/>
              <a:pathLst>
                <a:path extrusionOk="0" h="12574" w="3421">
                  <a:moveTo>
                    <a:pt x="253" y="1"/>
                  </a:moveTo>
                  <a:lnTo>
                    <a:pt x="0" y="286"/>
                  </a:lnTo>
                  <a:cubicBezTo>
                    <a:pt x="380" y="634"/>
                    <a:pt x="1457" y="2344"/>
                    <a:pt x="1710" y="3294"/>
                  </a:cubicBezTo>
                  <a:cubicBezTo>
                    <a:pt x="2217" y="5416"/>
                    <a:pt x="3009" y="8583"/>
                    <a:pt x="1520" y="12415"/>
                  </a:cubicBezTo>
                  <a:lnTo>
                    <a:pt x="1900" y="12573"/>
                  </a:lnTo>
                  <a:cubicBezTo>
                    <a:pt x="3420" y="8615"/>
                    <a:pt x="2629" y="5353"/>
                    <a:pt x="2090" y="3199"/>
                  </a:cubicBezTo>
                  <a:cubicBezTo>
                    <a:pt x="1837" y="2186"/>
                    <a:pt x="728" y="381"/>
                    <a:pt x="253"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a:off x="1223775" y="2841533"/>
              <a:ext cx="87987" cy="79317"/>
            </a:xfrm>
            <a:custGeom>
              <a:rect b="b" l="l" r="r" t="t"/>
              <a:pathLst>
                <a:path extrusionOk="0" h="2598" w="2882">
                  <a:moveTo>
                    <a:pt x="1457" y="1"/>
                  </a:moveTo>
                  <a:cubicBezTo>
                    <a:pt x="633" y="1"/>
                    <a:pt x="0" y="602"/>
                    <a:pt x="0" y="1299"/>
                  </a:cubicBezTo>
                  <a:cubicBezTo>
                    <a:pt x="0" y="2027"/>
                    <a:pt x="633" y="2598"/>
                    <a:pt x="1457" y="2598"/>
                  </a:cubicBezTo>
                  <a:cubicBezTo>
                    <a:pt x="2249" y="2598"/>
                    <a:pt x="2882" y="2027"/>
                    <a:pt x="2882" y="1299"/>
                  </a:cubicBezTo>
                  <a:cubicBezTo>
                    <a:pt x="2882" y="602"/>
                    <a:pt x="2249" y="1"/>
                    <a:pt x="1457"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a:off x="1236323" y="2853135"/>
              <a:ext cx="64815" cy="58038"/>
            </a:xfrm>
            <a:custGeom>
              <a:rect b="b" l="l" r="r" t="t"/>
              <a:pathLst>
                <a:path extrusionOk="0" h="1901" w="2123">
                  <a:moveTo>
                    <a:pt x="1046" y="1"/>
                  </a:moveTo>
                  <a:cubicBezTo>
                    <a:pt x="476" y="1"/>
                    <a:pt x="1" y="444"/>
                    <a:pt x="1" y="951"/>
                  </a:cubicBezTo>
                  <a:cubicBezTo>
                    <a:pt x="1" y="1489"/>
                    <a:pt x="476" y="1901"/>
                    <a:pt x="1046" y="1901"/>
                  </a:cubicBezTo>
                  <a:cubicBezTo>
                    <a:pt x="1648" y="1901"/>
                    <a:pt x="2123" y="1489"/>
                    <a:pt x="2123" y="951"/>
                  </a:cubicBezTo>
                  <a:cubicBezTo>
                    <a:pt x="2123" y="444"/>
                    <a:pt x="1648" y="1"/>
                    <a:pt x="10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9"/>
            <p:cNvSpPr/>
            <p:nvPr/>
          </p:nvSpPr>
          <p:spPr>
            <a:xfrm>
              <a:off x="957889" y="2445132"/>
              <a:ext cx="305544" cy="167304"/>
            </a:xfrm>
            <a:custGeom>
              <a:rect b="b" l="l" r="r" t="t"/>
              <a:pathLst>
                <a:path extrusionOk="0" h="5480" w="10008">
                  <a:moveTo>
                    <a:pt x="1964" y="0"/>
                  </a:moveTo>
                  <a:lnTo>
                    <a:pt x="0" y="634"/>
                  </a:lnTo>
                  <a:lnTo>
                    <a:pt x="2534" y="5384"/>
                  </a:lnTo>
                  <a:lnTo>
                    <a:pt x="5289" y="2819"/>
                  </a:lnTo>
                  <a:lnTo>
                    <a:pt x="7157" y="5479"/>
                  </a:lnTo>
                  <a:lnTo>
                    <a:pt x="10008" y="760"/>
                  </a:lnTo>
                  <a:lnTo>
                    <a:pt x="8424" y="317"/>
                  </a:lnTo>
                  <a:lnTo>
                    <a:pt x="5289" y="2281"/>
                  </a:lnTo>
                  <a:lnTo>
                    <a:pt x="1964" y="0"/>
                  </a:lnTo>
                  <a:close/>
                </a:path>
              </a:pathLst>
            </a:custGeom>
            <a:solidFill>
              <a:srgbClr val="F2B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9"/>
            <p:cNvSpPr/>
            <p:nvPr/>
          </p:nvSpPr>
          <p:spPr>
            <a:xfrm>
              <a:off x="1665605" y="2579525"/>
              <a:ext cx="576284" cy="460240"/>
            </a:xfrm>
            <a:custGeom>
              <a:rect b="b" l="l" r="r" t="t"/>
              <a:pathLst>
                <a:path extrusionOk="0" h="15075" w="18876">
                  <a:moveTo>
                    <a:pt x="18179" y="0"/>
                  </a:moveTo>
                  <a:lnTo>
                    <a:pt x="1" y="14156"/>
                  </a:lnTo>
                  <a:lnTo>
                    <a:pt x="729" y="15075"/>
                  </a:lnTo>
                  <a:lnTo>
                    <a:pt x="18876" y="919"/>
                  </a:lnTo>
                  <a:lnTo>
                    <a:pt x="18179"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9"/>
            <p:cNvSpPr/>
            <p:nvPr/>
          </p:nvSpPr>
          <p:spPr>
            <a:xfrm>
              <a:off x="1647257" y="2906318"/>
              <a:ext cx="249461" cy="149139"/>
            </a:xfrm>
            <a:custGeom>
              <a:rect b="b" l="l" r="r" t="t"/>
              <a:pathLst>
                <a:path extrusionOk="0" h="4885" w="8171">
                  <a:moveTo>
                    <a:pt x="2808" y="1"/>
                  </a:moveTo>
                  <a:cubicBezTo>
                    <a:pt x="2105" y="1"/>
                    <a:pt x="1409" y="85"/>
                    <a:pt x="1140" y="444"/>
                  </a:cubicBezTo>
                  <a:cubicBezTo>
                    <a:pt x="285" y="761"/>
                    <a:pt x="63" y="1046"/>
                    <a:pt x="32" y="1362"/>
                  </a:cubicBezTo>
                  <a:cubicBezTo>
                    <a:pt x="0" y="2027"/>
                    <a:pt x="349" y="3041"/>
                    <a:pt x="570" y="3674"/>
                  </a:cubicBezTo>
                  <a:cubicBezTo>
                    <a:pt x="1045" y="3737"/>
                    <a:pt x="1489" y="3959"/>
                    <a:pt x="1932" y="4117"/>
                  </a:cubicBezTo>
                  <a:cubicBezTo>
                    <a:pt x="2914" y="4434"/>
                    <a:pt x="3642" y="4561"/>
                    <a:pt x="4687" y="4687"/>
                  </a:cubicBezTo>
                  <a:cubicBezTo>
                    <a:pt x="5417" y="4769"/>
                    <a:pt x="5905" y="4884"/>
                    <a:pt x="6279" y="4884"/>
                  </a:cubicBezTo>
                  <a:cubicBezTo>
                    <a:pt x="6780" y="4884"/>
                    <a:pt x="7075" y="4676"/>
                    <a:pt x="7474" y="3896"/>
                  </a:cubicBezTo>
                  <a:cubicBezTo>
                    <a:pt x="7759" y="3326"/>
                    <a:pt x="8171" y="1489"/>
                    <a:pt x="7506" y="1109"/>
                  </a:cubicBezTo>
                  <a:cubicBezTo>
                    <a:pt x="7370" y="1027"/>
                    <a:pt x="7054" y="1004"/>
                    <a:pt x="6702" y="1004"/>
                  </a:cubicBezTo>
                  <a:cubicBezTo>
                    <a:pt x="6233" y="1004"/>
                    <a:pt x="5701" y="1046"/>
                    <a:pt x="5447" y="1046"/>
                  </a:cubicBezTo>
                  <a:cubicBezTo>
                    <a:pt x="5268" y="1038"/>
                    <a:pt x="5089" y="1036"/>
                    <a:pt x="4910" y="1036"/>
                  </a:cubicBezTo>
                  <a:cubicBezTo>
                    <a:pt x="4590" y="1036"/>
                    <a:pt x="4272" y="1043"/>
                    <a:pt x="3957" y="1043"/>
                  </a:cubicBezTo>
                  <a:cubicBezTo>
                    <a:pt x="3670" y="1043"/>
                    <a:pt x="3384" y="1037"/>
                    <a:pt x="3104" y="1014"/>
                  </a:cubicBezTo>
                  <a:cubicBezTo>
                    <a:pt x="3420" y="761"/>
                    <a:pt x="3800" y="634"/>
                    <a:pt x="4244" y="507"/>
                  </a:cubicBezTo>
                  <a:cubicBezTo>
                    <a:pt x="4275" y="412"/>
                    <a:pt x="4275" y="191"/>
                    <a:pt x="4244" y="64"/>
                  </a:cubicBezTo>
                  <a:cubicBezTo>
                    <a:pt x="3887" y="50"/>
                    <a:pt x="3345" y="1"/>
                    <a:pt x="2808" y="1"/>
                  </a:cubicBezTo>
                  <a:close/>
                </a:path>
              </a:pathLst>
            </a:custGeom>
            <a:solidFill>
              <a:srgbClr val="FDC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9"/>
            <p:cNvSpPr/>
            <p:nvPr/>
          </p:nvSpPr>
          <p:spPr>
            <a:xfrm>
              <a:off x="700704" y="2507962"/>
              <a:ext cx="988134" cy="530917"/>
            </a:xfrm>
            <a:custGeom>
              <a:rect b="b" l="l" r="r" t="t"/>
              <a:pathLst>
                <a:path extrusionOk="0" h="17390" w="32366">
                  <a:moveTo>
                    <a:pt x="3927" y="1"/>
                  </a:moveTo>
                  <a:cubicBezTo>
                    <a:pt x="3927" y="1"/>
                    <a:pt x="0" y="3991"/>
                    <a:pt x="1805" y="7031"/>
                  </a:cubicBezTo>
                  <a:lnTo>
                    <a:pt x="11464" y="16595"/>
                  </a:lnTo>
                  <a:cubicBezTo>
                    <a:pt x="12006" y="17107"/>
                    <a:pt x="12747" y="17390"/>
                    <a:pt x="13499" y="17390"/>
                  </a:cubicBezTo>
                  <a:cubicBezTo>
                    <a:pt x="13538" y="17390"/>
                    <a:pt x="13578" y="17389"/>
                    <a:pt x="13618" y="17387"/>
                  </a:cubicBezTo>
                  <a:lnTo>
                    <a:pt x="32366" y="16849"/>
                  </a:lnTo>
                  <a:lnTo>
                    <a:pt x="32113" y="13175"/>
                  </a:lnTo>
                  <a:lnTo>
                    <a:pt x="13935" y="12225"/>
                  </a:lnTo>
                  <a:lnTo>
                    <a:pt x="3927" y="1"/>
                  </a:ln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19"/>
          <p:cNvSpPr txBox="1"/>
          <p:nvPr/>
        </p:nvSpPr>
        <p:spPr>
          <a:xfrm>
            <a:off x="7938750" y="2452763"/>
            <a:ext cx="1193100" cy="35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5% of population in year 2025</a:t>
            </a:r>
            <a:endParaRPr sz="1500">
              <a:solidFill>
                <a:schemeClr val="dk1"/>
              </a:solidFill>
              <a:latin typeface="Roboto"/>
              <a:ea typeface="Roboto"/>
              <a:cs typeface="Roboto"/>
              <a:sym typeface="Roboto"/>
            </a:endParaRPr>
          </a:p>
        </p:txBody>
      </p:sp>
      <p:pic>
        <p:nvPicPr>
          <p:cNvPr id="247" name="Google Shape;247;p19"/>
          <p:cNvPicPr preferRelativeResize="0"/>
          <p:nvPr/>
        </p:nvPicPr>
        <p:blipFill>
          <a:blip r:embed="rId3">
            <a:alphaModFix/>
          </a:blip>
          <a:stretch>
            <a:fillRect/>
          </a:stretch>
        </p:blipFill>
        <p:spPr>
          <a:xfrm>
            <a:off x="2144725" y="822500"/>
            <a:ext cx="5659500" cy="4011600"/>
          </a:xfrm>
          <a:prstGeom prst="rect">
            <a:avLst/>
          </a:prstGeom>
          <a:noFill/>
          <a:ln cap="flat" cmpd="sng" w="19050">
            <a:solidFill>
              <a:schemeClr val="dk2"/>
            </a:solidFill>
            <a:prstDash val="solid"/>
            <a:round/>
            <a:headEnd len="sm" w="sm" type="none"/>
            <a:tailEnd len="sm" w="sm" type="none"/>
          </a:ln>
        </p:spPr>
      </p:pic>
      <p:cxnSp>
        <p:nvCxnSpPr>
          <p:cNvPr id="248" name="Google Shape;248;p19"/>
          <p:cNvCxnSpPr>
            <a:stCxn id="249" idx="1"/>
          </p:cNvCxnSpPr>
          <p:nvPr/>
        </p:nvCxnSpPr>
        <p:spPr>
          <a:xfrm flipH="1">
            <a:off x="7354050" y="4130357"/>
            <a:ext cx="584700" cy="276900"/>
          </a:xfrm>
          <a:prstGeom prst="straightConnector1">
            <a:avLst/>
          </a:prstGeom>
          <a:noFill/>
          <a:ln cap="flat" cmpd="sng" w="28575">
            <a:solidFill>
              <a:srgbClr val="FF0000"/>
            </a:solidFill>
            <a:prstDash val="solid"/>
            <a:round/>
            <a:headEnd len="med" w="med" type="none"/>
            <a:tailEnd len="med" w="med" type="triangle"/>
          </a:ln>
        </p:spPr>
      </p:cxnSp>
      <p:cxnSp>
        <p:nvCxnSpPr>
          <p:cNvPr id="250" name="Google Shape;250;p19"/>
          <p:cNvCxnSpPr/>
          <p:nvPr/>
        </p:nvCxnSpPr>
        <p:spPr>
          <a:xfrm flipH="1">
            <a:off x="7246800" y="3146275"/>
            <a:ext cx="787500" cy="1085100"/>
          </a:xfrm>
          <a:prstGeom prst="straightConnector1">
            <a:avLst/>
          </a:prstGeom>
          <a:noFill/>
          <a:ln cap="flat" cmpd="sng" w="28575">
            <a:solidFill>
              <a:srgbClr val="FF0000"/>
            </a:solidFill>
            <a:prstDash val="solid"/>
            <a:round/>
            <a:headEnd len="med" w="med" type="none"/>
            <a:tailEnd len="med" w="med" type="triangle"/>
          </a:ln>
        </p:spPr>
      </p:cxnSp>
      <p:sp>
        <p:nvSpPr>
          <p:cNvPr id="249" name="Google Shape;249;p19"/>
          <p:cNvSpPr txBox="1"/>
          <p:nvPr/>
        </p:nvSpPr>
        <p:spPr>
          <a:xfrm>
            <a:off x="7938750" y="3853457"/>
            <a:ext cx="1193100" cy="55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3% of population in year 2030</a:t>
            </a:r>
            <a:endParaRPr sz="15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0"/>
          <p:cNvPicPr preferRelativeResize="0"/>
          <p:nvPr/>
        </p:nvPicPr>
        <p:blipFill rotWithShape="1">
          <a:blip r:embed="rId3">
            <a:alphaModFix/>
          </a:blip>
          <a:srcRect b="0" l="0" r="11394" t="0"/>
          <a:stretch/>
        </p:blipFill>
        <p:spPr>
          <a:xfrm>
            <a:off x="173150" y="967400"/>
            <a:ext cx="6089975" cy="3945725"/>
          </a:xfrm>
          <a:prstGeom prst="rect">
            <a:avLst/>
          </a:prstGeom>
          <a:noFill/>
          <a:ln>
            <a:noFill/>
          </a:ln>
        </p:spPr>
      </p:pic>
      <p:sp>
        <p:nvSpPr>
          <p:cNvPr id="256" name="Google Shape;256;p20"/>
          <p:cNvSpPr txBox="1"/>
          <p:nvPr/>
        </p:nvSpPr>
        <p:spPr>
          <a:xfrm>
            <a:off x="499050" y="315500"/>
            <a:ext cx="81459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Wasting by World Bank Income Classification</a:t>
            </a:r>
            <a:endParaRPr sz="2500">
              <a:latin typeface="Fira Sans Extra Condensed Medium"/>
              <a:ea typeface="Fira Sans Extra Condensed Medium"/>
              <a:cs typeface="Fira Sans Extra Condensed Medium"/>
              <a:sym typeface="Fira Sans Extra Condensed Medium"/>
            </a:endParaRPr>
          </a:p>
        </p:txBody>
      </p:sp>
      <p:sp>
        <p:nvSpPr>
          <p:cNvPr id="257" name="Google Shape;257;p20"/>
          <p:cNvSpPr txBox="1"/>
          <p:nvPr/>
        </p:nvSpPr>
        <p:spPr>
          <a:xfrm>
            <a:off x="6360450" y="2057400"/>
            <a:ext cx="2284500" cy="11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The proportion of child malnutrition of a country is strongly correlated with its income</a:t>
            </a:r>
            <a:endParaRPr sz="15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1"/>
          <p:cNvPicPr preferRelativeResize="0"/>
          <p:nvPr/>
        </p:nvPicPr>
        <p:blipFill rotWithShape="1">
          <a:blip r:embed="rId3">
            <a:alphaModFix/>
          </a:blip>
          <a:srcRect b="2300" l="0" r="11535" t="2224"/>
          <a:stretch/>
        </p:blipFill>
        <p:spPr>
          <a:xfrm>
            <a:off x="662300" y="1241150"/>
            <a:ext cx="7819400" cy="3430750"/>
          </a:xfrm>
          <a:prstGeom prst="rect">
            <a:avLst/>
          </a:prstGeom>
          <a:noFill/>
          <a:ln>
            <a:noFill/>
          </a:ln>
        </p:spPr>
      </p:pic>
      <p:sp>
        <p:nvSpPr>
          <p:cNvPr id="263" name="Google Shape;263;p21"/>
          <p:cNvSpPr txBox="1"/>
          <p:nvPr/>
        </p:nvSpPr>
        <p:spPr>
          <a:xfrm>
            <a:off x="499050" y="315500"/>
            <a:ext cx="81459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latin typeface="Fira Sans Extra Condensed Medium"/>
                <a:ea typeface="Fira Sans Extra Condensed Medium"/>
                <a:cs typeface="Fira Sans Extra Condensed Medium"/>
                <a:sym typeface="Fira Sans Extra Condensed Medium"/>
              </a:rPr>
              <a:t>Child Malnutrition Does Not Limit to the Poor Countries</a:t>
            </a:r>
            <a:endParaRPr sz="2500">
              <a:latin typeface="Fira Sans Extra Condensed Medium"/>
              <a:ea typeface="Fira Sans Extra Condensed Medium"/>
              <a:cs typeface="Fira Sans Extra Condensed Medium"/>
              <a:sym typeface="Fira Sans Extra Condensed Medium"/>
            </a:endParaRPr>
          </a:p>
        </p:txBody>
      </p:sp>
      <p:sp>
        <p:nvSpPr>
          <p:cNvPr id="264" name="Google Shape;264;p21"/>
          <p:cNvSpPr txBox="1"/>
          <p:nvPr/>
        </p:nvSpPr>
        <p:spPr>
          <a:xfrm>
            <a:off x="2448300" y="4579575"/>
            <a:ext cx="4247400" cy="4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The attributes that affect the child nutrition </a:t>
            </a:r>
            <a:endParaRPr sz="15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